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1" r:id="rId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105" d="100"/>
          <a:sy n="105" d="100"/>
        </p:scale>
        <p:origin x="163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F6A8B4E-F47C-4458-951C-E78CF911525B}" type="datetimeFigureOut">
              <a:rPr kumimoji="1" lang="ja-JP" altLang="en-US" smtClean="0"/>
              <a:t>2024/3/6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6AF547-72F7-4915-9466-E063EB635865}" type="slidenum">
              <a:rPr kumimoji="1" lang="ja-JP" altLang="en-US" smtClean="0"/>
              <a:t>‹#›</a:t>
            </a:fld>
            <a:endParaRPr kumimoji="1" lang="ja-JP" altLang="en-US"/>
          </a:p>
        </p:txBody>
      </p:sp>
    </p:spTree>
    <p:extLst>
      <p:ext uri="{BB962C8B-B14F-4D97-AF65-F5344CB8AC3E}">
        <p14:creationId xmlns:p14="http://schemas.microsoft.com/office/powerpoint/2010/main" val="3088899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F6A8B4E-F47C-4458-951C-E78CF911525B}" type="datetimeFigureOut">
              <a:rPr kumimoji="1" lang="ja-JP" altLang="en-US" smtClean="0"/>
              <a:t>2024/3/6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6AF547-72F7-4915-9466-E063EB635865}" type="slidenum">
              <a:rPr kumimoji="1" lang="ja-JP" altLang="en-US" smtClean="0"/>
              <a:t>‹#›</a:t>
            </a:fld>
            <a:endParaRPr kumimoji="1" lang="ja-JP" altLang="en-US"/>
          </a:p>
        </p:txBody>
      </p:sp>
    </p:spTree>
    <p:extLst>
      <p:ext uri="{BB962C8B-B14F-4D97-AF65-F5344CB8AC3E}">
        <p14:creationId xmlns:p14="http://schemas.microsoft.com/office/powerpoint/2010/main" val="3888172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F6A8B4E-F47C-4458-951C-E78CF911525B}" type="datetimeFigureOut">
              <a:rPr kumimoji="1" lang="ja-JP" altLang="en-US" smtClean="0"/>
              <a:t>2024/3/6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6AF547-72F7-4915-9466-E063EB635865}" type="slidenum">
              <a:rPr kumimoji="1" lang="ja-JP" altLang="en-US" smtClean="0"/>
              <a:t>‹#›</a:t>
            </a:fld>
            <a:endParaRPr kumimoji="1" lang="ja-JP" altLang="en-US"/>
          </a:p>
        </p:txBody>
      </p:sp>
    </p:spTree>
    <p:extLst>
      <p:ext uri="{BB962C8B-B14F-4D97-AF65-F5344CB8AC3E}">
        <p14:creationId xmlns:p14="http://schemas.microsoft.com/office/powerpoint/2010/main" val="7486729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
        <p:nvSpPr>
          <p:cNvPr id="8" name="Line 59">
            <a:extLst>
              <a:ext uri="{FF2B5EF4-FFF2-40B4-BE49-F238E27FC236}">
                <a16:creationId xmlns:a16="http://schemas.microsoft.com/office/drawing/2014/main" id="{BA3C194C-9555-4B21-BD5B-992730BEB059}"/>
              </a:ext>
            </a:extLst>
          </p:cNvPr>
          <p:cNvSpPr>
            <a:spLocks noChangeShapeType="1"/>
          </p:cNvSpPr>
          <p:nvPr userDrawn="1"/>
        </p:nvSpPr>
        <p:spPr bwMode="auto">
          <a:xfrm flipV="1">
            <a:off x="221784" y="453343"/>
            <a:ext cx="8700434" cy="0"/>
          </a:xfrm>
          <a:prstGeom prst="line">
            <a:avLst/>
          </a:prstGeom>
          <a:noFill/>
          <a:ln w="25400">
            <a:solidFill>
              <a:schemeClr val="accent3"/>
            </a:solidFill>
            <a:round/>
            <a:headEnd/>
            <a:tailEnd/>
          </a:ln>
          <a:extLst>
            <a:ext uri="{909E8E84-426E-40DD-AFC4-6F175D3DCCD1}">
              <a14:hiddenFill xmlns:a14="http://schemas.microsoft.com/office/drawing/2010/main">
                <a:noFill/>
              </a14:hiddenFill>
            </a:ext>
          </a:extLst>
        </p:spPr>
        <p:txBody>
          <a:bodyPr>
            <a:spAutoFit/>
          </a:bodyPr>
          <a:lstStyle/>
          <a:p>
            <a:endParaRPr lang="ja-JP" altLang="en-US" sz="2220" dirty="0"/>
          </a:p>
        </p:txBody>
      </p:sp>
    </p:spTree>
    <p:extLst>
      <p:ext uri="{BB962C8B-B14F-4D97-AF65-F5344CB8AC3E}">
        <p14:creationId xmlns:p14="http://schemas.microsoft.com/office/powerpoint/2010/main" val="41492820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タイトル スライド">
    <p:spTree>
      <p:nvGrpSpPr>
        <p:cNvPr id="1" name=""/>
        <p:cNvGrpSpPr/>
        <p:nvPr/>
      </p:nvGrpSpPr>
      <p:grpSpPr>
        <a:xfrm>
          <a:off x="0" y="0"/>
          <a:ext cx="0" cy="0"/>
          <a:chOff x="0" y="0"/>
          <a:chExt cx="0" cy="0"/>
        </a:xfrm>
      </p:grpSpPr>
      <p:sp>
        <p:nvSpPr>
          <p:cNvPr id="8" name="Line 59">
            <a:extLst>
              <a:ext uri="{FF2B5EF4-FFF2-40B4-BE49-F238E27FC236}">
                <a16:creationId xmlns:a16="http://schemas.microsoft.com/office/drawing/2014/main" id="{BA3C194C-9555-4B21-BD5B-992730BEB059}"/>
              </a:ext>
            </a:extLst>
          </p:cNvPr>
          <p:cNvSpPr>
            <a:spLocks noChangeShapeType="1"/>
          </p:cNvSpPr>
          <p:nvPr userDrawn="1"/>
        </p:nvSpPr>
        <p:spPr bwMode="auto">
          <a:xfrm flipV="1">
            <a:off x="221784" y="453343"/>
            <a:ext cx="8700434" cy="0"/>
          </a:xfrm>
          <a:prstGeom prst="line">
            <a:avLst/>
          </a:prstGeom>
          <a:noFill/>
          <a:ln w="25400">
            <a:solidFill>
              <a:schemeClr val="accent3"/>
            </a:solidFill>
            <a:round/>
            <a:headEnd/>
            <a:tailEnd/>
          </a:ln>
          <a:extLst>
            <a:ext uri="{909E8E84-426E-40DD-AFC4-6F175D3DCCD1}">
              <a14:hiddenFill xmlns:a14="http://schemas.microsoft.com/office/drawing/2010/main">
                <a:noFill/>
              </a14:hiddenFill>
            </a:ext>
          </a:extLst>
        </p:spPr>
        <p:txBody>
          <a:bodyPr>
            <a:spAutoFit/>
          </a:bodyPr>
          <a:lstStyle/>
          <a:p>
            <a:endParaRPr lang="ja-JP" altLang="en-US" sz="2220" dirty="0"/>
          </a:p>
        </p:txBody>
      </p:sp>
    </p:spTree>
    <p:extLst>
      <p:ext uri="{BB962C8B-B14F-4D97-AF65-F5344CB8AC3E}">
        <p14:creationId xmlns:p14="http://schemas.microsoft.com/office/powerpoint/2010/main" val="16911512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タイトル スライド">
    <p:spTree>
      <p:nvGrpSpPr>
        <p:cNvPr id="1" name=""/>
        <p:cNvGrpSpPr/>
        <p:nvPr/>
      </p:nvGrpSpPr>
      <p:grpSpPr>
        <a:xfrm>
          <a:off x="0" y="0"/>
          <a:ext cx="0" cy="0"/>
          <a:chOff x="0" y="0"/>
          <a:chExt cx="0" cy="0"/>
        </a:xfrm>
      </p:grpSpPr>
      <p:sp>
        <p:nvSpPr>
          <p:cNvPr id="8" name="Line 59">
            <a:extLst>
              <a:ext uri="{FF2B5EF4-FFF2-40B4-BE49-F238E27FC236}">
                <a16:creationId xmlns:a16="http://schemas.microsoft.com/office/drawing/2014/main" id="{BA3C194C-9555-4B21-BD5B-992730BEB059}"/>
              </a:ext>
            </a:extLst>
          </p:cNvPr>
          <p:cNvSpPr>
            <a:spLocks noChangeShapeType="1"/>
          </p:cNvSpPr>
          <p:nvPr userDrawn="1"/>
        </p:nvSpPr>
        <p:spPr bwMode="auto">
          <a:xfrm flipV="1">
            <a:off x="221784" y="453343"/>
            <a:ext cx="8700434" cy="0"/>
          </a:xfrm>
          <a:prstGeom prst="line">
            <a:avLst/>
          </a:prstGeom>
          <a:noFill/>
          <a:ln w="25400">
            <a:solidFill>
              <a:schemeClr val="accent3"/>
            </a:solidFill>
            <a:round/>
            <a:headEnd/>
            <a:tailEnd/>
          </a:ln>
          <a:extLst>
            <a:ext uri="{909E8E84-426E-40DD-AFC4-6F175D3DCCD1}">
              <a14:hiddenFill xmlns:a14="http://schemas.microsoft.com/office/drawing/2010/main">
                <a:noFill/>
              </a14:hiddenFill>
            </a:ext>
          </a:extLst>
        </p:spPr>
        <p:txBody>
          <a:bodyPr>
            <a:spAutoFit/>
          </a:bodyPr>
          <a:lstStyle/>
          <a:p>
            <a:endParaRPr lang="ja-JP" altLang="en-US" sz="2220" dirty="0"/>
          </a:p>
        </p:txBody>
      </p:sp>
    </p:spTree>
    <p:extLst>
      <p:ext uri="{BB962C8B-B14F-4D97-AF65-F5344CB8AC3E}">
        <p14:creationId xmlns:p14="http://schemas.microsoft.com/office/powerpoint/2010/main" val="40294052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タイトル スライド">
    <p:spTree>
      <p:nvGrpSpPr>
        <p:cNvPr id="1" name=""/>
        <p:cNvGrpSpPr/>
        <p:nvPr/>
      </p:nvGrpSpPr>
      <p:grpSpPr>
        <a:xfrm>
          <a:off x="0" y="0"/>
          <a:ext cx="0" cy="0"/>
          <a:chOff x="0" y="0"/>
          <a:chExt cx="0" cy="0"/>
        </a:xfrm>
      </p:grpSpPr>
      <p:sp>
        <p:nvSpPr>
          <p:cNvPr id="8" name="Line 59">
            <a:extLst>
              <a:ext uri="{FF2B5EF4-FFF2-40B4-BE49-F238E27FC236}">
                <a16:creationId xmlns:a16="http://schemas.microsoft.com/office/drawing/2014/main" id="{BA3C194C-9555-4B21-BD5B-992730BEB059}"/>
              </a:ext>
            </a:extLst>
          </p:cNvPr>
          <p:cNvSpPr>
            <a:spLocks noChangeShapeType="1"/>
          </p:cNvSpPr>
          <p:nvPr userDrawn="1"/>
        </p:nvSpPr>
        <p:spPr bwMode="auto">
          <a:xfrm flipV="1">
            <a:off x="221784" y="453343"/>
            <a:ext cx="8700434" cy="0"/>
          </a:xfrm>
          <a:prstGeom prst="line">
            <a:avLst/>
          </a:prstGeom>
          <a:noFill/>
          <a:ln w="25400">
            <a:solidFill>
              <a:schemeClr val="accent3"/>
            </a:solidFill>
            <a:round/>
            <a:headEnd/>
            <a:tailEnd/>
          </a:ln>
          <a:extLst>
            <a:ext uri="{909E8E84-426E-40DD-AFC4-6F175D3DCCD1}">
              <a14:hiddenFill xmlns:a14="http://schemas.microsoft.com/office/drawing/2010/main">
                <a:noFill/>
              </a14:hiddenFill>
            </a:ext>
          </a:extLst>
        </p:spPr>
        <p:txBody>
          <a:bodyPr>
            <a:spAutoFit/>
          </a:bodyPr>
          <a:lstStyle/>
          <a:p>
            <a:endParaRPr lang="ja-JP" altLang="en-US" sz="2220" dirty="0"/>
          </a:p>
        </p:txBody>
      </p:sp>
    </p:spTree>
    <p:extLst>
      <p:ext uri="{BB962C8B-B14F-4D97-AF65-F5344CB8AC3E}">
        <p14:creationId xmlns:p14="http://schemas.microsoft.com/office/powerpoint/2010/main" val="2441970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F6A8B4E-F47C-4458-951C-E78CF911525B}" type="datetimeFigureOut">
              <a:rPr kumimoji="1" lang="ja-JP" altLang="en-US" smtClean="0"/>
              <a:t>2024/3/6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6AF547-72F7-4915-9466-E063EB635865}" type="slidenum">
              <a:rPr kumimoji="1" lang="ja-JP" altLang="en-US" smtClean="0"/>
              <a:t>‹#›</a:t>
            </a:fld>
            <a:endParaRPr kumimoji="1" lang="ja-JP" altLang="en-US"/>
          </a:p>
        </p:txBody>
      </p:sp>
    </p:spTree>
    <p:extLst>
      <p:ext uri="{BB962C8B-B14F-4D97-AF65-F5344CB8AC3E}">
        <p14:creationId xmlns:p14="http://schemas.microsoft.com/office/powerpoint/2010/main" val="2336787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F6A8B4E-F47C-4458-951C-E78CF911525B}" type="datetimeFigureOut">
              <a:rPr kumimoji="1" lang="ja-JP" altLang="en-US" smtClean="0"/>
              <a:t>2024/3/6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6AF547-72F7-4915-9466-E063EB635865}" type="slidenum">
              <a:rPr kumimoji="1" lang="ja-JP" altLang="en-US" smtClean="0"/>
              <a:t>‹#›</a:t>
            </a:fld>
            <a:endParaRPr kumimoji="1" lang="ja-JP" altLang="en-US"/>
          </a:p>
        </p:txBody>
      </p:sp>
    </p:spTree>
    <p:extLst>
      <p:ext uri="{BB962C8B-B14F-4D97-AF65-F5344CB8AC3E}">
        <p14:creationId xmlns:p14="http://schemas.microsoft.com/office/powerpoint/2010/main" val="1979684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F6A8B4E-F47C-4458-951C-E78CF911525B}" type="datetimeFigureOut">
              <a:rPr kumimoji="1" lang="ja-JP" altLang="en-US" smtClean="0"/>
              <a:t>2024/3/6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C6AF547-72F7-4915-9466-E063EB635865}" type="slidenum">
              <a:rPr kumimoji="1" lang="ja-JP" altLang="en-US" smtClean="0"/>
              <a:t>‹#›</a:t>
            </a:fld>
            <a:endParaRPr kumimoji="1" lang="ja-JP" altLang="en-US"/>
          </a:p>
        </p:txBody>
      </p:sp>
    </p:spTree>
    <p:extLst>
      <p:ext uri="{BB962C8B-B14F-4D97-AF65-F5344CB8AC3E}">
        <p14:creationId xmlns:p14="http://schemas.microsoft.com/office/powerpoint/2010/main" val="3881388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F6A8B4E-F47C-4458-951C-E78CF911525B}" type="datetimeFigureOut">
              <a:rPr kumimoji="1" lang="ja-JP" altLang="en-US" smtClean="0"/>
              <a:t>2024/3/6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C6AF547-72F7-4915-9466-E063EB635865}" type="slidenum">
              <a:rPr kumimoji="1" lang="ja-JP" altLang="en-US" smtClean="0"/>
              <a:t>‹#›</a:t>
            </a:fld>
            <a:endParaRPr kumimoji="1" lang="ja-JP" altLang="en-US"/>
          </a:p>
        </p:txBody>
      </p:sp>
    </p:spTree>
    <p:extLst>
      <p:ext uri="{BB962C8B-B14F-4D97-AF65-F5344CB8AC3E}">
        <p14:creationId xmlns:p14="http://schemas.microsoft.com/office/powerpoint/2010/main" val="2882795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F6A8B4E-F47C-4458-951C-E78CF911525B}" type="datetimeFigureOut">
              <a:rPr kumimoji="1" lang="ja-JP" altLang="en-US" smtClean="0"/>
              <a:t>2024/3/6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C6AF547-72F7-4915-9466-E063EB635865}" type="slidenum">
              <a:rPr kumimoji="1" lang="ja-JP" altLang="en-US" smtClean="0"/>
              <a:t>‹#›</a:t>
            </a:fld>
            <a:endParaRPr kumimoji="1" lang="ja-JP" altLang="en-US"/>
          </a:p>
        </p:txBody>
      </p:sp>
    </p:spTree>
    <p:extLst>
      <p:ext uri="{BB962C8B-B14F-4D97-AF65-F5344CB8AC3E}">
        <p14:creationId xmlns:p14="http://schemas.microsoft.com/office/powerpoint/2010/main" val="1204345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6A8B4E-F47C-4458-951C-E78CF911525B}" type="datetimeFigureOut">
              <a:rPr kumimoji="1" lang="ja-JP" altLang="en-US" smtClean="0"/>
              <a:t>2024/3/6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C6AF547-72F7-4915-9466-E063EB635865}" type="slidenum">
              <a:rPr kumimoji="1" lang="ja-JP" altLang="en-US" smtClean="0"/>
              <a:t>‹#›</a:t>
            </a:fld>
            <a:endParaRPr kumimoji="1" lang="ja-JP" altLang="en-US"/>
          </a:p>
        </p:txBody>
      </p:sp>
    </p:spTree>
    <p:extLst>
      <p:ext uri="{BB962C8B-B14F-4D97-AF65-F5344CB8AC3E}">
        <p14:creationId xmlns:p14="http://schemas.microsoft.com/office/powerpoint/2010/main" val="917630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F6A8B4E-F47C-4458-951C-E78CF911525B}" type="datetimeFigureOut">
              <a:rPr kumimoji="1" lang="ja-JP" altLang="en-US" smtClean="0"/>
              <a:t>2024/3/6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C6AF547-72F7-4915-9466-E063EB635865}" type="slidenum">
              <a:rPr kumimoji="1" lang="ja-JP" altLang="en-US" smtClean="0"/>
              <a:t>‹#›</a:t>
            </a:fld>
            <a:endParaRPr kumimoji="1" lang="ja-JP" altLang="en-US"/>
          </a:p>
        </p:txBody>
      </p:sp>
    </p:spTree>
    <p:extLst>
      <p:ext uri="{BB962C8B-B14F-4D97-AF65-F5344CB8AC3E}">
        <p14:creationId xmlns:p14="http://schemas.microsoft.com/office/powerpoint/2010/main" val="156447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F6A8B4E-F47C-4458-951C-E78CF911525B}" type="datetimeFigureOut">
              <a:rPr kumimoji="1" lang="ja-JP" altLang="en-US" smtClean="0"/>
              <a:t>2024/3/6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C6AF547-72F7-4915-9466-E063EB635865}" type="slidenum">
              <a:rPr kumimoji="1" lang="ja-JP" altLang="en-US" smtClean="0"/>
              <a:t>‹#›</a:t>
            </a:fld>
            <a:endParaRPr kumimoji="1" lang="ja-JP" altLang="en-US"/>
          </a:p>
        </p:txBody>
      </p:sp>
    </p:spTree>
    <p:extLst>
      <p:ext uri="{BB962C8B-B14F-4D97-AF65-F5344CB8AC3E}">
        <p14:creationId xmlns:p14="http://schemas.microsoft.com/office/powerpoint/2010/main" val="17429259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6A8B4E-F47C-4458-951C-E78CF911525B}" type="datetimeFigureOut">
              <a:rPr kumimoji="1" lang="ja-JP" altLang="en-US" smtClean="0"/>
              <a:t>2024/3/6</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6AF547-72F7-4915-9466-E063EB635865}" type="slidenum">
              <a:rPr kumimoji="1" lang="ja-JP" altLang="en-US" smtClean="0"/>
              <a:t>‹#›</a:t>
            </a:fld>
            <a:endParaRPr kumimoji="1" lang="ja-JP" altLang="en-US"/>
          </a:p>
        </p:txBody>
      </p:sp>
    </p:spTree>
    <p:extLst>
      <p:ext uri="{BB962C8B-B14F-4D97-AF65-F5344CB8AC3E}">
        <p14:creationId xmlns:p14="http://schemas.microsoft.com/office/powerpoint/2010/main" val="20836044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6" r:id="rId15"/>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1">
            <a:extLst>
              <a:ext uri="{FF2B5EF4-FFF2-40B4-BE49-F238E27FC236}">
                <a16:creationId xmlns:a16="http://schemas.microsoft.com/office/drawing/2014/main" id="{2D1EDA80-343F-4B20-8978-9E878A3CF4D0}"/>
              </a:ext>
            </a:extLst>
          </p:cNvPr>
          <p:cNvSpPr txBox="1">
            <a:spLocks/>
          </p:cNvSpPr>
          <p:nvPr/>
        </p:nvSpPr>
        <p:spPr>
          <a:xfrm>
            <a:off x="128064" y="80591"/>
            <a:ext cx="8495349" cy="418980"/>
          </a:xfrm>
          <a:prstGeom prst="rect">
            <a:avLst/>
          </a:prstGeom>
        </p:spPr>
        <p:txBody>
          <a:bodyPr vert="horz" lIns="84406" tIns="42203" rIns="84406" bIns="42203"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dirty="0">
                <a:latin typeface="HGP創英角ｺﾞｼｯｸUB" panose="020B0900000000000000" pitchFamily="50" charset="-128"/>
                <a:ea typeface="HGP創英角ｺﾞｼｯｸUB" panose="020B0900000000000000" pitchFamily="50" charset="-128"/>
              </a:rPr>
              <a:t>（様式４）</a:t>
            </a:r>
            <a:r>
              <a:rPr lang="ja-JP" altLang="en-US" sz="1846" dirty="0">
                <a:latin typeface="HGP創英角ｺﾞｼｯｸUB" panose="020B0900000000000000" pitchFamily="50" charset="-128"/>
                <a:ea typeface="HGP創英角ｺﾞｼｯｸUB" panose="020B0900000000000000" pitchFamily="50" charset="-128"/>
              </a:rPr>
              <a:t>　■補助事業名称：</a:t>
            </a:r>
          </a:p>
        </p:txBody>
      </p:sp>
      <p:sp>
        <p:nvSpPr>
          <p:cNvPr id="10" name="テキスト プレースホルダー 2">
            <a:extLst>
              <a:ext uri="{FF2B5EF4-FFF2-40B4-BE49-F238E27FC236}">
                <a16:creationId xmlns:a16="http://schemas.microsoft.com/office/drawing/2014/main" id="{170ABE15-4FC7-41E9-BB62-6EF6BF12CB8C}"/>
              </a:ext>
            </a:extLst>
          </p:cNvPr>
          <p:cNvSpPr txBox="1">
            <a:spLocks/>
          </p:cNvSpPr>
          <p:nvPr/>
        </p:nvSpPr>
        <p:spPr>
          <a:xfrm>
            <a:off x="6106253" y="715490"/>
            <a:ext cx="2891730" cy="330540"/>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kumimoji="1"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r"/>
            <a:r>
              <a:rPr lang="ja-JP" altLang="en-US" sz="1477" dirty="0">
                <a:latin typeface="HGP創英角ｺﾞｼｯｸUB" panose="020B0900000000000000" pitchFamily="50" charset="-128"/>
                <a:ea typeface="HGP創英角ｺﾞｼｯｸUB" panose="020B0900000000000000" pitchFamily="50" charset="-128"/>
              </a:rPr>
              <a:t>補助金申請額：</a:t>
            </a:r>
            <a:r>
              <a:rPr lang="ja-JP" altLang="en-US" sz="1477" u="sng" dirty="0">
                <a:latin typeface="HGP創英角ｺﾞｼｯｸUB" panose="020B0900000000000000" pitchFamily="50" charset="-128"/>
                <a:ea typeface="HGP創英角ｺﾞｼｯｸUB" panose="020B0900000000000000" pitchFamily="50" charset="-128"/>
              </a:rPr>
              <a:t>　　　　　　　　　</a:t>
            </a:r>
            <a:r>
              <a:rPr lang="ja-JP" altLang="en-US" sz="1477" dirty="0">
                <a:latin typeface="HGP創英角ｺﾞｼｯｸUB" panose="020B0900000000000000" pitchFamily="50" charset="-128"/>
                <a:ea typeface="HGP創英角ｺﾞｼｯｸUB" panose="020B0900000000000000" pitchFamily="50" charset="-128"/>
              </a:rPr>
              <a:t>円</a:t>
            </a:r>
          </a:p>
        </p:txBody>
      </p:sp>
      <p:sp>
        <p:nvSpPr>
          <p:cNvPr id="17" name="正方形/長方形 16">
            <a:extLst>
              <a:ext uri="{FF2B5EF4-FFF2-40B4-BE49-F238E27FC236}">
                <a16:creationId xmlns:a16="http://schemas.microsoft.com/office/drawing/2014/main" id="{D5B78102-90E2-4579-8A51-07E935AABEEA}"/>
              </a:ext>
            </a:extLst>
          </p:cNvPr>
          <p:cNvSpPr/>
          <p:nvPr/>
        </p:nvSpPr>
        <p:spPr bwMode="auto">
          <a:xfrm>
            <a:off x="181254" y="1242777"/>
            <a:ext cx="5690478" cy="2186223"/>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rtlCol="0" anchor="ctr"/>
          <a:lstStyle/>
          <a:p>
            <a:pPr algn="l"/>
            <a:endParaRPr kumimoji="0" lang="ja-JP" altLang="en-US" sz="969" dirty="0">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5A0C271D-BAAC-4D7D-A528-3F0AD97E53BA}"/>
              </a:ext>
            </a:extLst>
          </p:cNvPr>
          <p:cNvSpPr/>
          <p:nvPr/>
        </p:nvSpPr>
        <p:spPr bwMode="auto">
          <a:xfrm>
            <a:off x="6025768" y="1240895"/>
            <a:ext cx="2949106" cy="2186223"/>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rtlCol="0" anchor="ctr"/>
          <a:lstStyle/>
          <a:p>
            <a:pPr algn="l"/>
            <a:endParaRPr kumimoji="0" lang="ja-JP" altLang="en-US" sz="969" dirty="0">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40481625-3F11-4188-990E-01389F69BD87}"/>
              </a:ext>
            </a:extLst>
          </p:cNvPr>
          <p:cNvSpPr/>
          <p:nvPr/>
        </p:nvSpPr>
        <p:spPr bwMode="auto">
          <a:xfrm>
            <a:off x="190518" y="1252044"/>
            <a:ext cx="1329231" cy="199407"/>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wrap="none" rtlCol="0" anchor="ctr"/>
          <a:lstStyle/>
          <a:p>
            <a:r>
              <a:rPr kumimoji="0" lang="ja-JP" altLang="en-US" sz="1108" dirty="0">
                <a:latin typeface="Meiryo UI" panose="020B0604030504040204" pitchFamily="50" charset="-128"/>
                <a:ea typeface="Meiryo UI" panose="020B0604030504040204" pitchFamily="50" charset="-128"/>
              </a:rPr>
              <a:t>事業概要</a:t>
            </a:r>
          </a:p>
        </p:txBody>
      </p:sp>
      <p:sp>
        <p:nvSpPr>
          <p:cNvPr id="20" name="正方形/長方形 19">
            <a:extLst>
              <a:ext uri="{FF2B5EF4-FFF2-40B4-BE49-F238E27FC236}">
                <a16:creationId xmlns:a16="http://schemas.microsoft.com/office/drawing/2014/main" id="{42CA08A6-815C-4D33-84AD-41110AB49E95}"/>
              </a:ext>
            </a:extLst>
          </p:cNvPr>
          <p:cNvSpPr/>
          <p:nvPr/>
        </p:nvSpPr>
        <p:spPr bwMode="auto">
          <a:xfrm>
            <a:off x="6025768" y="1240895"/>
            <a:ext cx="1329378" cy="199407"/>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wrap="none" rtlCol="0" anchor="ctr"/>
          <a:lstStyle/>
          <a:p>
            <a:r>
              <a:rPr lang="ja-JP" altLang="en-US" sz="1108" dirty="0">
                <a:latin typeface="Meiryo UI" panose="020B0604030504040204" pitchFamily="50" charset="-128"/>
                <a:ea typeface="Meiryo UI" panose="020B0604030504040204" pitchFamily="50" charset="-128"/>
              </a:rPr>
              <a:t>連携先</a:t>
            </a:r>
            <a:endParaRPr kumimoji="0" lang="ja-JP" altLang="en-US" sz="1108" dirty="0">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75DB55FE-66B7-4C52-A7DB-9077593DA463}"/>
              </a:ext>
            </a:extLst>
          </p:cNvPr>
          <p:cNvSpPr/>
          <p:nvPr/>
        </p:nvSpPr>
        <p:spPr>
          <a:xfrm>
            <a:off x="6032498" y="1458161"/>
            <a:ext cx="2458653" cy="241476"/>
          </a:xfrm>
          <a:prstGeom prst="rect">
            <a:avLst/>
          </a:prstGeom>
        </p:spPr>
        <p:txBody>
          <a:bodyPr wrap="square">
            <a:spAutoFit/>
          </a:bodyPr>
          <a:lstStyle/>
          <a:p>
            <a:pPr marL="158265" indent="-158265">
              <a:buFont typeface="Arial" panose="020B0604020202020204" pitchFamily="34" charset="0"/>
              <a:buChar char="•"/>
              <a:tabLst>
                <a:tab pos="84994" algn="l"/>
              </a:tabLst>
            </a:pPr>
            <a:r>
              <a:rPr kumimoji="0" lang="ja-JP" altLang="en-US" sz="969" dirty="0">
                <a:latin typeface="Meiryo UI" panose="020B0604030504040204" pitchFamily="50" charset="-128"/>
                <a:ea typeface="Meiryo UI" panose="020B0604030504040204" pitchFamily="50" charset="-128"/>
              </a:rPr>
              <a:t>●●●●</a:t>
            </a:r>
            <a:endParaRPr kumimoji="0" lang="en-US" altLang="ja-JP" sz="969" dirty="0">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5D600601-AAEF-464F-9A03-780A85900E7F}"/>
              </a:ext>
            </a:extLst>
          </p:cNvPr>
          <p:cNvSpPr/>
          <p:nvPr/>
        </p:nvSpPr>
        <p:spPr>
          <a:xfrm>
            <a:off x="199044" y="1476704"/>
            <a:ext cx="4386949" cy="262829"/>
          </a:xfrm>
          <a:prstGeom prst="rect">
            <a:avLst/>
          </a:prstGeom>
        </p:spPr>
        <p:txBody>
          <a:bodyPr wrap="square">
            <a:spAutoFit/>
          </a:bodyPr>
          <a:lstStyle/>
          <a:p>
            <a:pPr marL="84994" indent="-84994">
              <a:buFont typeface="Arial" panose="020B0604020202020204" pitchFamily="34" charset="0"/>
              <a:buChar char="•"/>
            </a:pPr>
            <a:r>
              <a:rPr kumimoji="0" lang="ja-JP" altLang="en-US" sz="1108" dirty="0">
                <a:latin typeface="Meiryo UI" panose="020B0604030504040204" pitchFamily="50" charset="-128"/>
                <a:ea typeface="Meiryo UI" panose="020B0604030504040204" pitchFamily="50" charset="-128"/>
              </a:rPr>
              <a:t>●●●●●●●●●●●●●●●●●●●●●●●</a:t>
            </a:r>
            <a:endParaRPr kumimoji="0" lang="en-US" altLang="ja-JP" sz="1108" dirty="0">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34EA65BC-3A54-4284-A2AD-C029677A98B2}"/>
              </a:ext>
            </a:extLst>
          </p:cNvPr>
          <p:cNvSpPr/>
          <p:nvPr/>
        </p:nvSpPr>
        <p:spPr>
          <a:xfrm>
            <a:off x="4482185" y="1261806"/>
            <a:ext cx="1398163" cy="390620"/>
          </a:xfrm>
          <a:prstGeom prst="rect">
            <a:avLst/>
          </a:prstGeom>
        </p:spPr>
        <p:txBody>
          <a:bodyPr wrap="square">
            <a:spAutoFit/>
          </a:bodyPr>
          <a:lstStyle/>
          <a:p>
            <a:r>
              <a:rPr kumimoji="0" lang="en-US" altLang="ja-JP" sz="969" b="1" u="sng" dirty="0">
                <a:latin typeface="Meiryo UI" panose="020B0604030504040204" pitchFamily="50" charset="-128"/>
                <a:ea typeface="Meiryo UI" panose="020B0604030504040204" pitchFamily="50" charset="-128"/>
              </a:rPr>
              <a:t>【</a:t>
            </a:r>
            <a:r>
              <a:rPr kumimoji="0" lang="ja-JP" altLang="en-US" sz="969" b="1" u="sng" dirty="0">
                <a:latin typeface="Meiryo UI" panose="020B0604030504040204" pitchFamily="50" charset="-128"/>
                <a:ea typeface="Meiryo UI" panose="020B0604030504040204" pitchFamily="50" charset="-128"/>
              </a:rPr>
              <a:t>実施地域</a:t>
            </a:r>
            <a:r>
              <a:rPr kumimoji="0" lang="en-US" altLang="ja-JP" sz="969" b="1" u="sng" dirty="0">
                <a:latin typeface="Meiryo UI" panose="020B0604030504040204" pitchFamily="50" charset="-128"/>
                <a:ea typeface="Meiryo UI" panose="020B0604030504040204" pitchFamily="50" charset="-128"/>
              </a:rPr>
              <a:t>】</a:t>
            </a:r>
          </a:p>
          <a:p>
            <a:pPr marL="158265" indent="-158265">
              <a:buFont typeface="Arial" panose="020B0604020202020204" pitchFamily="34" charset="0"/>
              <a:buChar char="•"/>
              <a:tabLst>
                <a:tab pos="84994" algn="l"/>
              </a:tabLst>
            </a:pPr>
            <a:r>
              <a:rPr kumimoji="0" lang="ja-JP" altLang="en-US" sz="969" dirty="0">
                <a:latin typeface="Meiryo UI" panose="020B0604030504040204" pitchFamily="50" charset="-128"/>
                <a:ea typeface="Meiryo UI" panose="020B0604030504040204" pitchFamily="50" charset="-128"/>
              </a:rPr>
              <a:t>●●●●</a:t>
            </a:r>
            <a:endParaRPr kumimoji="0" lang="en-US" altLang="ja-JP" sz="969" dirty="0">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F5A88856-3C60-4139-8828-6ED13C13ADDB}"/>
              </a:ext>
            </a:extLst>
          </p:cNvPr>
          <p:cNvSpPr/>
          <p:nvPr/>
        </p:nvSpPr>
        <p:spPr bwMode="auto">
          <a:xfrm>
            <a:off x="169126" y="3550205"/>
            <a:ext cx="8805748" cy="2112087"/>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none" rtlCol="0" anchor="ctr"/>
          <a:lstStyle/>
          <a:p>
            <a:pPr algn="l"/>
            <a:endParaRPr kumimoji="0" lang="ja-JP" altLang="en-US" sz="969" dirty="0">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4FAF5F36-7BE8-4730-948D-1A01EF026CAB}"/>
              </a:ext>
            </a:extLst>
          </p:cNvPr>
          <p:cNvSpPr/>
          <p:nvPr/>
        </p:nvSpPr>
        <p:spPr bwMode="auto">
          <a:xfrm>
            <a:off x="169126" y="3544418"/>
            <a:ext cx="1993846" cy="1994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rtlCol="0" anchor="ctr"/>
          <a:lstStyle/>
          <a:p>
            <a:r>
              <a:rPr lang="ja-JP" altLang="en-US" sz="1108" dirty="0">
                <a:latin typeface="Meiryo UI" panose="020B0604030504040204" pitchFamily="50" charset="-128"/>
                <a:ea typeface="Meiryo UI" panose="020B0604030504040204" pitchFamily="50" charset="-128"/>
              </a:rPr>
              <a:t>本事業を通じて実施する取組</a:t>
            </a:r>
            <a:endParaRPr kumimoji="0" lang="ja-JP" altLang="en-US" sz="1108" dirty="0">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84A3A2D6-0F0D-442A-97E8-D4992F338A99}"/>
              </a:ext>
            </a:extLst>
          </p:cNvPr>
          <p:cNvSpPr/>
          <p:nvPr/>
        </p:nvSpPr>
        <p:spPr bwMode="auto">
          <a:xfrm>
            <a:off x="921677" y="5752039"/>
            <a:ext cx="8053197" cy="45455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rtlCol="0" anchor="ctr"/>
          <a:lstStyle/>
          <a:p>
            <a:pPr algn="l"/>
            <a:endParaRPr kumimoji="0" lang="ja-JP" altLang="en-US" sz="969" dirty="0">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3A9C81BA-3425-4025-BF02-AABDE4F18AC9}"/>
              </a:ext>
            </a:extLst>
          </p:cNvPr>
          <p:cNvSpPr/>
          <p:nvPr/>
        </p:nvSpPr>
        <p:spPr bwMode="auto">
          <a:xfrm>
            <a:off x="169127" y="5752039"/>
            <a:ext cx="752550" cy="45455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rtlCol="0" anchor="ctr"/>
          <a:lstStyle/>
          <a:p>
            <a:r>
              <a:rPr lang="ja-JP" altLang="en-US" sz="1108" dirty="0">
                <a:latin typeface="Meiryo UI" panose="020B0604030504040204" pitchFamily="50" charset="-128"/>
                <a:ea typeface="Meiryo UI" panose="020B0604030504040204" pitchFamily="50" charset="-128"/>
              </a:rPr>
              <a:t>本事業の</a:t>
            </a:r>
            <a:endParaRPr kumimoji="0" lang="en-US" altLang="ja-JP" sz="1108" dirty="0">
              <a:latin typeface="Meiryo UI" panose="020B0604030504040204" pitchFamily="50" charset="-128"/>
              <a:ea typeface="Meiryo UI" panose="020B0604030504040204" pitchFamily="50" charset="-128"/>
            </a:endParaRPr>
          </a:p>
          <a:p>
            <a:r>
              <a:rPr kumimoji="0" lang="ja-JP" altLang="en-US" sz="1108" dirty="0">
                <a:latin typeface="Meiryo UI" panose="020B0604030504040204" pitchFamily="50" charset="-128"/>
                <a:ea typeface="Meiryo UI" panose="020B0604030504040204" pitchFamily="50" charset="-128"/>
              </a:rPr>
              <a:t>成果目標</a:t>
            </a:r>
          </a:p>
        </p:txBody>
      </p:sp>
      <p:sp>
        <p:nvSpPr>
          <p:cNvPr id="22" name="テキスト プレースホルダー 2">
            <a:extLst>
              <a:ext uri="{FF2B5EF4-FFF2-40B4-BE49-F238E27FC236}">
                <a16:creationId xmlns:a16="http://schemas.microsoft.com/office/drawing/2014/main" id="{95329BE1-94F5-4F24-8837-DA9A90B9D1F9}"/>
              </a:ext>
            </a:extLst>
          </p:cNvPr>
          <p:cNvSpPr txBox="1">
            <a:spLocks/>
          </p:cNvSpPr>
          <p:nvPr/>
        </p:nvSpPr>
        <p:spPr>
          <a:xfrm>
            <a:off x="128064" y="715490"/>
            <a:ext cx="8587851" cy="3305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662" dirty="0">
                <a:latin typeface="HGP創英角ｺﾞｼｯｸUB" panose="020B0900000000000000" pitchFamily="50" charset="-128"/>
                <a:ea typeface="HGP創英角ｺﾞｼｯｸUB" panose="020B0900000000000000" pitchFamily="50" charset="-128"/>
              </a:rPr>
              <a:t>補助事業者名：</a:t>
            </a:r>
          </a:p>
        </p:txBody>
      </p:sp>
      <p:sp>
        <p:nvSpPr>
          <p:cNvPr id="39" name="正方形/長方形 38">
            <a:extLst>
              <a:ext uri="{FF2B5EF4-FFF2-40B4-BE49-F238E27FC236}">
                <a16:creationId xmlns:a16="http://schemas.microsoft.com/office/drawing/2014/main" id="{7A507947-7B82-451F-8A06-E87C7DB549E3}"/>
              </a:ext>
            </a:extLst>
          </p:cNvPr>
          <p:cNvSpPr/>
          <p:nvPr/>
        </p:nvSpPr>
        <p:spPr>
          <a:xfrm>
            <a:off x="182034" y="3818967"/>
            <a:ext cx="8690337" cy="944810"/>
          </a:xfrm>
          <a:prstGeom prst="rect">
            <a:avLst/>
          </a:prstGeom>
        </p:spPr>
        <p:txBody>
          <a:bodyPr wrap="square">
            <a:spAutoFit/>
          </a:bodyPr>
          <a:lstStyle/>
          <a:p>
            <a:pPr marL="740038" indent="-740038"/>
            <a:r>
              <a:rPr lang="ja-JP" altLang="en-US" sz="1108" b="1" u="sng" dirty="0">
                <a:latin typeface="Meiryo UI" panose="020B0604030504040204" pitchFamily="50" charset="-128"/>
                <a:ea typeface="Meiryo UI" panose="020B0604030504040204" pitchFamily="50" charset="-128"/>
              </a:rPr>
              <a:t>①取組内容</a:t>
            </a:r>
            <a:endParaRPr kumimoji="0" lang="en-US" altLang="ja-JP" sz="1108" b="1" u="sng" dirty="0">
              <a:latin typeface="Meiryo UI" panose="020B0604030504040204" pitchFamily="50" charset="-128"/>
              <a:ea typeface="Meiryo UI" panose="020B0604030504040204" pitchFamily="50" charset="-128"/>
            </a:endParaRPr>
          </a:p>
          <a:p>
            <a:pPr marL="84994" indent="-84994">
              <a:buFont typeface="Arial" panose="020B0604020202020204" pitchFamily="34" charset="0"/>
              <a:buChar char="•"/>
            </a:pPr>
            <a:r>
              <a:rPr kumimoji="0" lang="ja-JP" altLang="en-US" sz="1108" dirty="0">
                <a:latin typeface="Meiryo UI" panose="020B0604030504040204" pitchFamily="50" charset="-128"/>
                <a:ea typeface="Meiryo UI" panose="020B0604030504040204" pitchFamily="50" charset="-128"/>
              </a:rPr>
              <a:t>●●●●●●●●●●●●●●●●●●●●●●●</a:t>
            </a:r>
            <a:endParaRPr kumimoji="0" lang="en-US" altLang="ja-JP" sz="1108" dirty="0">
              <a:latin typeface="Meiryo UI" panose="020B0604030504040204" pitchFamily="50" charset="-128"/>
              <a:ea typeface="Meiryo UI" panose="020B0604030504040204" pitchFamily="50" charset="-128"/>
            </a:endParaRPr>
          </a:p>
          <a:p>
            <a:endParaRPr kumimoji="0" lang="en-US" altLang="ja-JP" sz="1108" dirty="0">
              <a:latin typeface="Meiryo UI" panose="020B0604030504040204" pitchFamily="50" charset="-128"/>
              <a:ea typeface="Meiryo UI" panose="020B0604030504040204" pitchFamily="50" charset="-128"/>
            </a:endParaRPr>
          </a:p>
          <a:p>
            <a:pPr marL="740038" indent="-740038"/>
            <a:r>
              <a:rPr kumimoji="0" lang="ja-JP" altLang="en-US" sz="1108" b="1" u="sng" dirty="0">
                <a:latin typeface="Meiryo UI" panose="020B0604030504040204" pitchFamily="50" charset="-128"/>
                <a:ea typeface="Meiryo UI" panose="020B0604030504040204" pitchFamily="50" charset="-128"/>
              </a:rPr>
              <a:t>②見込まれる成果・効果</a:t>
            </a:r>
            <a:endParaRPr kumimoji="0" lang="en-US" altLang="ja-JP" sz="1108" b="1" u="sng" dirty="0">
              <a:latin typeface="Meiryo UI" panose="020B0604030504040204" pitchFamily="50" charset="-128"/>
              <a:ea typeface="Meiryo UI" panose="020B0604030504040204" pitchFamily="50" charset="-128"/>
            </a:endParaRPr>
          </a:p>
          <a:p>
            <a:pPr marL="84994" indent="-84994">
              <a:buFont typeface="Arial" panose="020B0604020202020204" pitchFamily="34" charset="0"/>
              <a:buChar char="•"/>
            </a:pPr>
            <a:r>
              <a:rPr kumimoji="0" lang="ja-JP" altLang="en-US" sz="1108" dirty="0">
                <a:latin typeface="Meiryo UI" panose="020B0604030504040204" pitchFamily="50" charset="-128"/>
                <a:ea typeface="Meiryo UI" panose="020B0604030504040204" pitchFamily="50" charset="-128"/>
              </a:rPr>
              <a:t>●●●●●●●●●●●●●●●●●●●●●●●</a:t>
            </a:r>
            <a:endParaRPr lang="en-US" altLang="ja-JP" sz="1108" b="1" u="sng" dirty="0">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36D71A4-ACB7-4D49-A319-6712402610BB}"/>
              </a:ext>
            </a:extLst>
          </p:cNvPr>
          <p:cNvSpPr/>
          <p:nvPr/>
        </p:nvSpPr>
        <p:spPr>
          <a:xfrm>
            <a:off x="1540217" y="2148247"/>
            <a:ext cx="5973970" cy="1086516"/>
          </a:xfrm>
          <a:prstGeom prst="rect">
            <a:avLst/>
          </a:prstGeom>
          <a:solidFill>
            <a:schemeClr val="bg1"/>
          </a:solidFill>
          <a:ln>
            <a:solidFill>
              <a:srgbClr val="FF0000"/>
            </a:solidFill>
          </a:ln>
        </p:spPr>
        <p:txBody>
          <a:bodyPr wrap="square">
            <a:spAutoFit/>
          </a:bodyPr>
          <a:lstStyle/>
          <a:p>
            <a:pPr marL="263776" indent="-263776">
              <a:buFont typeface="Arial" panose="020B0604020202020204" pitchFamily="34" charset="0"/>
              <a:buChar char="•"/>
            </a:pPr>
            <a:r>
              <a:rPr lang="ja-JP" altLang="en-US" sz="1292" dirty="0">
                <a:solidFill>
                  <a:srgbClr val="FF0000"/>
                </a:solidFill>
                <a:latin typeface="Meiryo UI" panose="020B0604030504040204" pitchFamily="50" charset="-128"/>
                <a:ea typeface="Meiryo UI" panose="020B0604030504040204" pitchFamily="50" charset="-128"/>
              </a:rPr>
              <a:t>事業計画書に記載している内容をもとに「事業概要」を記載してください。</a:t>
            </a:r>
            <a:endParaRPr lang="en-US" altLang="ja-JP" sz="1292" dirty="0">
              <a:solidFill>
                <a:srgbClr val="FF0000"/>
              </a:solidFill>
              <a:latin typeface="Meiryo UI" panose="020B0604030504040204" pitchFamily="50" charset="-128"/>
              <a:ea typeface="Meiryo UI" panose="020B0604030504040204" pitchFamily="50" charset="-128"/>
            </a:endParaRPr>
          </a:p>
          <a:p>
            <a:pPr marL="263776" indent="-263776">
              <a:buFont typeface="Arial" panose="020B0604020202020204" pitchFamily="34" charset="0"/>
              <a:buChar char="•"/>
            </a:pPr>
            <a:r>
              <a:rPr lang="ja-JP" altLang="en-US" sz="1292" dirty="0">
                <a:solidFill>
                  <a:srgbClr val="FF0000"/>
                </a:solidFill>
                <a:latin typeface="Meiryo UI" panose="020B0604030504040204" pitchFamily="50" charset="-128"/>
                <a:ea typeface="Meiryo UI" panose="020B0604030504040204" pitchFamily="50" charset="-128"/>
              </a:rPr>
              <a:t>「実施地域」については、本事業において取組を行う地域名（行政区分を明記し、複数の都道府県に跨る場合はその都道府県区分も記載）をすべて記載してください。</a:t>
            </a:r>
            <a:endParaRPr lang="en-US" altLang="ja-JP" sz="1292" dirty="0">
              <a:solidFill>
                <a:srgbClr val="FF0000"/>
              </a:solidFill>
              <a:latin typeface="Meiryo UI" panose="020B0604030504040204" pitchFamily="50" charset="-128"/>
              <a:ea typeface="Meiryo UI" panose="020B0604030504040204" pitchFamily="50" charset="-128"/>
            </a:endParaRPr>
          </a:p>
          <a:p>
            <a:pPr marL="263776" indent="-263776">
              <a:buFont typeface="Arial" panose="020B0604020202020204" pitchFamily="34" charset="0"/>
              <a:buChar char="•"/>
            </a:pPr>
            <a:r>
              <a:rPr lang="ja-JP" altLang="en-US" sz="1292" dirty="0">
                <a:solidFill>
                  <a:srgbClr val="FF0000"/>
                </a:solidFill>
                <a:latin typeface="Meiryo UI" panose="020B0604030504040204" pitchFamily="50" charset="-128"/>
                <a:ea typeface="Meiryo UI" panose="020B0604030504040204" pitchFamily="50" charset="-128"/>
              </a:rPr>
              <a:t>「連携先」については、連携する自治体や地域機関の名称を全て記載してください。</a:t>
            </a:r>
            <a:endParaRPr lang="en-US" altLang="ja-JP" sz="1292" dirty="0">
              <a:solidFill>
                <a:srgbClr val="FF0000"/>
              </a:solidFill>
              <a:latin typeface="Meiryo UI" panose="020B0604030504040204" pitchFamily="50" charset="-128"/>
              <a:ea typeface="Meiryo UI" panose="020B0604030504040204" pitchFamily="50" charset="-128"/>
            </a:endParaRPr>
          </a:p>
          <a:p>
            <a:pPr marL="263776" indent="-263776">
              <a:buFont typeface="Arial" panose="020B0604020202020204" pitchFamily="34" charset="0"/>
              <a:buChar char="•"/>
            </a:pPr>
            <a:r>
              <a:rPr lang="ja-JP" altLang="en-US" sz="1292" dirty="0">
                <a:solidFill>
                  <a:srgbClr val="FF0000"/>
                </a:solidFill>
                <a:latin typeface="Meiryo UI" panose="020B0604030504040204" pitchFamily="50" charset="-128"/>
                <a:ea typeface="Meiryo UI" panose="020B0604030504040204" pitchFamily="50" charset="-128"/>
              </a:rPr>
              <a:t>「本事業の成果目標」については、想定している育成件数も記載してください。</a:t>
            </a:r>
            <a:endParaRPr lang="en-US" altLang="ja-JP" sz="1292" dirty="0">
              <a:solidFill>
                <a:srgbClr val="FF0000"/>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4E1867FF-7064-40CE-A54B-62FC0B4B32CD}"/>
              </a:ext>
            </a:extLst>
          </p:cNvPr>
          <p:cNvSpPr/>
          <p:nvPr/>
        </p:nvSpPr>
        <p:spPr>
          <a:xfrm>
            <a:off x="929335" y="5764898"/>
            <a:ext cx="7943036" cy="262829"/>
          </a:xfrm>
          <a:prstGeom prst="rect">
            <a:avLst/>
          </a:prstGeom>
        </p:spPr>
        <p:txBody>
          <a:bodyPr wrap="square">
            <a:spAutoFit/>
          </a:bodyPr>
          <a:lstStyle/>
          <a:p>
            <a:pPr marL="84994" indent="-84994">
              <a:buFont typeface="Arial" panose="020B0604020202020204" pitchFamily="34" charset="0"/>
              <a:buChar char="•"/>
            </a:pPr>
            <a:r>
              <a:rPr kumimoji="0" lang="ja-JP" altLang="en-US" sz="1108" dirty="0">
                <a:latin typeface="Meiryo UI" panose="020B0604030504040204" pitchFamily="50" charset="-128"/>
                <a:ea typeface="Meiryo UI" panose="020B0604030504040204" pitchFamily="50" charset="-128"/>
              </a:rPr>
              <a:t>●●●●●●●●●●●●●●●●●●●●●●●</a:t>
            </a:r>
            <a:endParaRPr kumimoji="0" lang="en-US" altLang="ja-JP" sz="1108"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9769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1">
            <a:extLst>
              <a:ext uri="{FF2B5EF4-FFF2-40B4-BE49-F238E27FC236}">
                <a16:creationId xmlns:a16="http://schemas.microsoft.com/office/drawing/2014/main" id="{2D1EDA80-343F-4B20-8978-9E878A3CF4D0}"/>
              </a:ext>
            </a:extLst>
          </p:cNvPr>
          <p:cNvSpPr txBox="1">
            <a:spLocks/>
          </p:cNvSpPr>
          <p:nvPr/>
        </p:nvSpPr>
        <p:spPr>
          <a:xfrm>
            <a:off x="128064" y="55490"/>
            <a:ext cx="8495349" cy="418980"/>
          </a:xfrm>
          <a:prstGeom prst="rect">
            <a:avLst/>
          </a:prstGeom>
        </p:spPr>
        <p:txBody>
          <a:bodyPr vert="horz" lIns="84406" tIns="42203" rIns="84406" bIns="42203"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500" dirty="0">
                <a:latin typeface="HGP創英角ｺﾞｼｯｸUB" panose="020B0900000000000000" pitchFamily="50" charset="-128"/>
                <a:ea typeface="HGP創英角ｺﾞｼｯｸUB" panose="020B0900000000000000" pitchFamily="50" charset="-128"/>
              </a:rPr>
              <a:t>（様式４）　</a:t>
            </a:r>
            <a:r>
              <a:rPr lang="ja-JP" altLang="en-US" sz="1846" dirty="0">
                <a:latin typeface="HGP創英角ｺﾞｼｯｸUB" panose="020B0900000000000000" pitchFamily="50" charset="-128"/>
                <a:ea typeface="HGP創英角ｺﾞｼｯｸUB" panose="020B0900000000000000" pitchFamily="50" charset="-128"/>
              </a:rPr>
              <a:t>■補助事業名称：</a:t>
            </a:r>
          </a:p>
        </p:txBody>
      </p:sp>
      <p:sp>
        <p:nvSpPr>
          <p:cNvPr id="14" name="テキスト ボックス 13">
            <a:extLst>
              <a:ext uri="{FF2B5EF4-FFF2-40B4-BE49-F238E27FC236}">
                <a16:creationId xmlns:a16="http://schemas.microsoft.com/office/drawing/2014/main" id="{BCBEDC3B-B551-4E61-AC59-025523BFFF30}"/>
              </a:ext>
            </a:extLst>
          </p:cNvPr>
          <p:cNvSpPr txBox="1"/>
          <p:nvPr/>
        </p:nvSpPr>
        <p:spPr>
          <a:xfrm>
            <a:off x="279325" y="1040105"/>
            <a:ext cx="8585350" cy="5384142"/>
          </a:xfrm>
          <a:prstGeom prst="rect">
            <a:avLst/>
          </a:prstGeom>
          <a:noFill/>
          <a:ln>
            <a:solidFill>
              <a:schemeClr val="bg1">
                <a:lumMod val="65000"/>
              </a:schemeClr>
            </a:solidFill>
          </a:ln>
        </p:spPr>
        <p:txBody>
          <a:bodyPr wrap="square" rtlCol="0" anchor="t">
            <a:noAutofit/>
          </a:bodyPr>
          <a:lstStyle/>
          <a:p>
            <a:pPr algn="just"/>
            <a:r>
              <a:rPr lang="ja-JP" altLang="en-US" sz="1108" dirty="0">
                <a:latin typeface="Meiryo UI" panose="020B0604030504040204" pitchFamily="50" charset="-128"/>
                <a:ea typeface="Meiryo UI" panose="020B0604030504040204" pitchFamily="50" charset="-128"/>
              </a:rPr>
              <a:t>　</a:t>
            </a:r>
            <a:endParaRPr lang="en-US" altLang="ja-JP" sz="1108" dirty="0">
              <a:latin typeface="Meiryo UI" panose="020B0604030504040204" pitchFamily="50" charset="-128"/>
              <a:ea typeface="Meiryo UI" panose="020B0604030504040204" pitchFamily="50" charset="-128"/>
            </a:endParaRPr>
          </a:p>
          <a:p>
            <a:pPr algn="just"/>
            <a:endParaRPr lang="en-US" altLang="ja-JP" sz="1108"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6A28E3AA-ECBB-4F7B-8761-0AEC3534E6B5}"/>
              </a:ext>
            </a:extLst>
          </p:cNvPr>
          <p:cNvSpPr txBox="1"/>
          <p:nvPr/>
        </p:nvSpPr>
        <p:spPr>
          <a:xfrm>
            <a:off x="493301" y="1167946"/>
            <a:ext cx="8157399" cy="887679"/>
          </a:xfrm>
          <a:prstGeom prst="rect">
            <a:avLst/>
          </a:prstGeom>
          <a:noFill/>
          <a:ln>
            <a:solidFill>
              <a:srgbClr val="FF0000"/>
            </a:solidFill>
          </a:ln>
        </p:spPr>
        <p:txBody>
          <a:bodyPr wrap="square" rtlCol="0">
            <a:spAutoFit/>
          </a:bodyPr>
          <a:lstStyle/>
          <a:p>
            <a:pPr marL="263776" indent="-263776">
              <a:buFont typeface="Arial" panose="020B0604020202020204" pitchFamily="34" charset="0"/>
              <a:buChar char="•"/>
            </a:pPr>
            <a:r>
              <a:rPr lang="ja-JP" altLang="en-US" sz="1292" dirty="0">
                <a:solidFill>
                  <a:srgbClr val="FF0000"/>
                </a:solidFill>
                <a:latin typeface="Meiryo UI" panose="020B0604030504040204" pitchFamily="50" charset="-128"/>
                <a:ea typeface="Meiryo UI" panose="020B0604030504040204" pitchFamily="50" charset="-128"/>
              </a:rPr>
              <a:t>実施体制及び役割分担がわかるよう図示してください。</a:t>
            </a:r>
            <a:endParaRPr lang="en-US" altLang="ja-JP" sz="1292" dirty="0">
              <a:solidFill>
                <a:srgbClr val="FF0000"/>
              </a:solidFill>
              <a:latin typeface="Meiryo UI" panose="020B0604030504040204" pitchFamily="50" charset="-128"/>
              <a:ea typeface="Meiryo UI" panose="020B0604030504040204" pitchFamily="50" charset="-128"/>
            </a:endParaRPr>
          </a:p>
          <a:p>
            <a:pPr marL="263776" indent="-263776">
              <a:buFont typeface="Arial" panose="020B0604020202020204" pitchFamily="34" charset="0"/>
              <a:buChar char="•"/>
            </a:pPr>
            <a:r>
              <a:rPr lang="ja-JP" altLang="en-US" sz="1292" dirty="0">
                <a:solidFill>
                  <a:srgbClr val="FF0000"/>
                </a:solidFill>
                <a:latin typeface="Meiryo UI" panose="020B0604030504040204" pitchFamily="50" charset="-128"/>
                <a:ea typeface="Meiryo UI" panose="020B0604030504040204" pitchFamily="50" charset="-128"/>
              </a:rPr>
              <a:t>本事業における</a:t>
            </a:r>
            <a:r>
              <a:rPr lang="en-US" altLang="ja-JP" sz="1292" dirty="0">
                <a:solidFill>
                  <a:srgbClr val="FF0000"/>
                </a:solidFill>
                <a:latin typeface="Meiryo UI" panose="020B0604030504040204" pitchFamily="50" charset="-128"/>
                <a:ea typeface="Meiryo UI" panose="020B0604030504040204" pitchFamily="50" charset="-128"/>
              </a:rPr>
              <a:t>PM</a:t>
            </a:r>
            <a:r>
              <a:rPr lang="ja-JP" altLang="en-US" sz="1292" dirty="0">
                <a:solidFill>
                  <a:srgbClr val="FF0000"/>
                </a:solidFill>
                <a:latin typeface="Meiryo UI" panose="020B0604030504040204" pitchFamily="50" charset="-128"/>
                <a:ea typeface="Meiryo UI" panose="020B0604030504040204" pitchFamily="50" charset="-128"/>
              </a:rPr>
              <a:t>とメンターについて具体的に明記ください。</a:t>
            </a:r>
            <a:endParaRPr lang="en-US" altLang="ja-JP" sz="1292" dirty="0">
              <a:solidFill>
                <a:srgbClr val="FF0000"/>
              </a:solidFill>
              <a:latin typeface="Meiryo UI" panose="020B0604030504040204" pitchFamily="50" charset="-128"/>
              <a:ea typeface="Meiryo UI" panose="020B0604030504040204" pitchFamily="50" charset="-128"/>
            </a:endParaRPr>
          </a:p>
          <a:p>
            <a:pPr marL="263776" indent="-263776">
              <a:buFont typeface="Arial" panose="020B0604020202020204" pitchFamily="34" charset="0"/>
              <a:buChar char="•"/>
            </a:pPr>
            <a:r>
              <a:rPr lang="ja-JP" altLang="en-US" sz="1292" dirty="0">
                <a:solidFill>
                  <a:srgbClr val="FF0000"/>
                </a:solidFill>
                <a:latin typeface="Meiryo UI" panose="020B0604030504040204" pitchFamily="50" charset="-128"/>
                <a:ea typeface="Meiryo UI" panose="020B0604030504040204" pitchFamily="50" charset="-128"/>
              </a:rPr>
              <a:t>本事業で連携する自治体や地域機関があれば具体的に明記ください。</a:t>
            </a:r>
            <a:endParaRPr lang="en-US" altLang="ja-JP" sz="1292" dirty="0">
              <a:solidFill>
                <a:srgbClr val="FF0000"/>
              </a:solidFill>
              <a:latin typeface="Meiryo UI" panose="020B0604030504040204" pitchFamily="50" charset="-128"/>
              <a:ea typeface="Meiryo UI" panose="020B0604030504040204" pitchFamily="50" charset="-128"/>
            </a:endParaRPr>
          </a:p>
          <a:p>
            <a:pPr marL="263776" indent="-263776">
              <a:buFont typeface="Arial" panose="020B0604020202020204" pitchFamily="34" charset="0"/>
              <a:buChar char="•"/>
            </a:pPr>
            <a:r>
              <a:rPr lang="ja-JP" altLang="en-US" sz="1292" dirty="0">
                <a:solidFill>
                  <a:srgbClr val="FF0000"/>
                </a:solidFill>
                <a:latin typeface="Meiryo UI" panose="020B0604030504040204" pitchFamily="50" charset="-128"/>
                <a:ea typeface="Meiryo UI" panose="020B0604030504040204" pitchFamily="50" charset="-128"/>
              </a:rPr>
              <a:t>図表を適宜利用するなど、連携状況が視覚的に分かるように工夫して記載してください。</a:t>
            </a:r>
            <a:endParaRPr lang="en-US" altLang="ja-JP" sz="1292" dirty="0">
              <a:solidFill>
                <a:srgbClr val="FF0000"/>
              </a:solidFill>
              <a:latin typeface="Meiryo UI" panose="020B0604030504040204" pitchFamily="50" charset="-128"/>
              <a:ea typeface="Meiryo UI" panose="020B0604030504040204" pitchFamily="50" charset="-128"/>
            </a:endParaRPr>
          </a:p>
        </p:txBody>
      </p:sp>
      <p:sp>
        <p:nvSpPr>
          <p:cNvPr id="65" name="テキスト プレースホルダー 2">
            <a:extLst>
              <a:ext uri="{FF2B5EF4-FFF2-40B4-BE49-F238E27FC236}">
                <a16:creationId xmlns:a16="http://schemas.microsoft.com/office/drawing/2014/main" id="{A2DEC8B4-3712-4F3D-9209-F715A6924A1E}"/>
              </a:ext>
            </a:extLst>
          </p:cNvPr>
          <p:cNvSpPr txBox="1">
            <a:spLocks/>
          </p:cNvSpPr>
          <p:nvPr/>
        </p:nvSpPr>
        <p:spPr>
          <a:xfrm>
            <a:off x="128064" y="709565"/>
            <a:ext cx="8587851" cy="3305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477" dirty="0">
                <a:latin typeface="HGP創英角ｺﾞｼｯｸUB" panose="020B0900000000000000" pitchFamily="50" charset="-128"/>
                <a:ea typeface="HGP創英角ｺﾞｼｯｸUB" panose="020B0900000000000000" pitchFamily="50" charset="-128"/>
              </a:rPr>
              <a:t>【</a:t>
            </a:r>
            <a:r>
              <a:rPr lang="ja-JP" altLang="en-US" sz="1477" dirty="0">
                <a:latin typeface="HGP創英角ｺﾞｼｯｸUB" panose="020B0900000000000000" pitchFamily="50" charset="-128"/>
                <a:ea typeface="HGP創英角ｺﾞｼｯｸUB" panose="020B0900000000000000" pitchFamily="50" charset="-128"/>
              </a:rPr>
              <a:t>実施体制の全体像</a:t>
            </a:r>
            <a:r>
              <a:rPr lang="en-US" altLang="ja-JP" sz="1477" dirty="0">
                <a:latin typeface="HGP創英角ｺﾞｼｯｸUB" panose="020B0900000000000000" pitchFamily="50" charset="-128"/>
                <a:ea typeface="HGP創英角ｺﾞｼｯｸUB" panose="020B0900000000000000" pitchFamily="50" charset="-128"/>
              </a:rPr>
              <a:t>】</a:t>
            </a:r>
            <a:endParaRPr lang="ja-JP" altLang="en-US" sz="1477"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2835402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1">
            <a:extLst>
              <a:ext uri="{FF2B5EF4-FFF2-40B4-BE49-F238E27FC236}">
                <a16:creationId xmlns:a16="http://schemas.microsoft.com/office/drawing/2014/main" id="{2D1EDA80-343F-4B20-8978-9E878A3CF4D0}"/>
              </a:ext>
            </a:extLst>
          </p:cNvPr>
          <p:cNvSpPr txBox="1">
            <a:spLocks/>
          </p:cNvSpPr>
          <p:nvPr/>
        </p:nvSpPr>
        <p:spPr>
          <a:xfrm>
            <a:off x="129600" y="28540"/>
            <a:ext cx="8495349" cy="418980"/>
          </a:xfrm>
          <a:prstGeom prst="rect">
            <a:avLst/>
          </a:prstGeom>
        </p:spPr>
        <p:txBody>
          <a:bodyPr vert="horz" lIns="84406" tIns="42203" rIns="84406" bIns="42203"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500" dirty="0">
                <a:latin typeface="HGP創英角ｺﾞｼｯｸUB" panose="020B0900000000000000" pitchFamily="50" charset="-128"/>
                <a:ea typeface="HGP創英角ｺﾞｼｯｸUB" panose="020B0900000000000000" pitchFamily="50" charset="-128"/>
              </a:rPr>
              <a:t>（様式４）　</a:t>
            </a:r>
            <a:r>
              <a:rPr lang="ja-JP" altLang="en-US" sz="1846" dirty="0">
                <a:latin typeface="HGP創英角ｺﾞｼｯｸUB" panose="020B0900000000000000" pitchFamily="50" charset="-128"/>
                <a:ea typeface="HGP創英角ｺﾞｼｯｸUB" panose="020B0900000000000000" pitchFamily="50" charset="-128"/>
              </a:rPr>
              <a:t>■補助事業名称：</a:t>
            </a:r>
          </a:p>
        </p:txBody>
      </p:sp>
      <p:graphicFrame>
        <p:nvGraphicFramePr>
          <p:cNvPr id="18" name="表 17">
            <a:extLst>
              <a:ext uri="{FF2B5EF4-FFF2-40B4-BE49-F238E27FC236}">
                <a16:creationId xmlns:a16="http://schemas.microsoft.com/office/drawing/2014/main" id="{30B37A7B-0BE3-419C-8534-20543F68BCC8}"/>
              </a:ext>
            </a:extLst>
          </p:cNvPr>
          <p:cNvGraphicFramePr>
            <a:graphicFrameLocks noGrp="1"/>
          </p:cNvGraphicFramePr>
          <p:nvPr/>
        </p:nvGraphicFramePr>
        <p:xfrm>
          <a:off x="201244" y="1049327"/>
          <a:ext cx="8741527" cy="5463794"/>
        </p:xfrm>
        <a:graphic>
          <a:graphicData uri="http://schemas.openxmlformats.org/drawingml/2006/table">
            <a:tbl>
              <a:tblPr firstRow="1" bandRow="1"/>
              <a:tblGrid>
                <a:gridCol w="420427">
                  <a:extLst>
                    <a:ext uri="{9D8B030D-6E8A-4147-A177-3AD203B41FA5}">
                      <a16:colId xmlns:a16="http://schemas.microsoft.com/office/drawing/2014/main" val="3963223197"/>
                    </a:ext>
                  </a:extLst>
                </a:gridCol>
                <a:gridCol w="277370">
                  <a:extLst>
                    <a:ext uri="{9D8B030D-6E8A-4147-A177-3AD203B41FA5}">
                      <a16:colId xmlns:a16="http://schemas.microsoft.com/office/drawing/2014/main" val="594859260"/>
                    </a:ext>
                  </a:extLst>
                </a:gridCol>
                <a:gridCol w="277370">
                  <a:extLst>
                    <a:ext uri="{9D8B030D-6E8A-4147-A177-3AD203B41FA5}">
                      <a16:colId xmlns:a16="http://schemas.microsoft.com/office/drawing/2014/main" val="2637858963"/>
                    </a:ext>
                  </a:extLst>
                </a:gridCol>
                <a:gridCol w="277370">
                  <a:extLst>
                    <a:ext uri="{9D8B030D-6E8A-4147-A177-3AD203B41FA5}">
                      <a16:colId xmlns:a16="http://schemas.microsoft.com/office/drawing/2014/main" val="351236198"/>
                    </a:ext>
                  </a:extLst>
                </a:gridCol>
                <a:gridCol w="277370">
                  <a:extLst>
                    <a:ext uri="{9D8B030D-6E8A-4147-A177-3AD203B41FA5}">
                      <a16:colId xmlns:a16="http://schemas.microsoft.com/office/drawing/2014/main" val="20008"/>
                    </a:ext>
                  </a:extLst>
                </a:gridCol>
                <a:gridCol w="277370">
                  <a:extLst>
                    <a:ext uri="{9D8B030D-6E8A-4147-A177-3AD203B41FA5}">
                      <a16:colId xmlns:a16="http://schemas.microsoft.com/office/drawing/2014/main" val="20009"/>
                    </a:ext>
                  </a:extLst>
                </a:gridCol>
                <a:gridCol w="277370">
                  <a:extLst>
                    <a:ext uri="{9D8B030D-6E8A-4147-A177-3AD203B41FA5}">
                      <a16:colId xmlns:a16="http://schemas.microsoft.com/office/drawing/2014/main" val="20010"/>
                    </a:ext>
                  </a:extLst>
                </a:gridCol>
                <a:gridCol w="277370">
                  <a:extLst>
                    <a:ext uri="{9D8B030D-6E8A-4147-A177-3AD203B41FA5}">
                      <a16:colId xmlns:a16="http://schemas.microsoft.com/office/drawing/2014/main" val="20011"/>
                    </a:ext>
                  </a:extLst>
                </a:gridCol>
                <a:gridCol w="277370">
                  <a:extLst>
                    <a:ext uri="{9D8B030D-6E8A-4147-A177-3AD203B41FA5}">
                      <a16:colId xmlns:a16="http://schemas.microsoft.com/office/drawing/2014/main" val="2387756399"/>
                    </a:ext>
                  </a:extLst>
                </a:gridCol>
                <a:gridCol w="277370">
                  <a:extLst>
                    <a:ext uri="{9D8B030D-6E8A-4147-A177-3AD203B41FA5}">
                      <a16:colId xmlns:a16="http://schemas.microsoft.com/office/drawing/2014/main" val="2816814475"/>
                    </a:ext>
                  </a:extLst>
                </a:gridCol>
                <a:gridCol w="277370">
                  <a:extLst>
                    <a:ext uri="{9D8B030D-6E8A-4147-A177-3AD203B41FA5}">
                      <a16:colId xmlns:a16="http://schemas.microsoft.com/office/drawing/2014/main" val="2413337712"/>
                    </a:ext>
                  </a:extLst>
                </a:gridCol>
                <a:gridCol w="277370">
                  <a:extLst>
                    <a:ext uri="{9D8B030D-6E8A-4147-A177-3AD203B41FA5}">
                      <a16:colId xmlns:a16="http://schemas.microsoft.com/office/drawing/2014/main" val="1670024927"/>
                    </a:ext>
                  </a:extLst>
                </a:gridCol>
                <a:gridCol w="277370">
                  <a:extLst>
                    <a:ext uri="{9D8B030D-6E8A-4147-A177-3AD203B41FA5}">
                      <a16:colId xmlns:a16="http://schemas.microsoft.com/office/drawing/2014/main" val="2318713183"/>
                    </a:ext>
                  </a:extLst>
                </a:gridCol>
                <a:gridCol w="277370">
                  <a:extLst>
                    <a:ext uri="{9D8B030D-6E8A-4147-A177-3AD203B41FA5}">
                      <a16:colId xmlns:a16="http://schemas.microsoft.com/office/drawing/2014/main" val="315439978"/>
                    </a:ext>
                  </a:extLst>
                </a:gridCol>
                <a:gridCol w="277370">
                  <a:extLst>
                    <a:ext uri="{9D8B030D-6E8A-4147-A177-3AD203B41FA5}">
                      <a16:colId xmlns:a16="http://schemas.microsoft.com/office/drawing/2014/main" val="2089778692"/>
                    </a:ext>
                  </a:extLst>
                </a:gridCol>
                <a:gridCol w="277370">
                  <a:extLst>
                    <a:ext uri="{9D8B030D-6E8A-4147-A177-3AD203B41FA5}">
                      <a16:colId xmlns:a16="http://schemas.microsoft.com/office/drawing/2014/main" val="3512126375"/>
                    </a:ext>
                  </a:extLst>
                </a:gridCol>
                <a:gridCol w="277370">
                  <a:extLst>
                    <a:ext uri="{9D8B030D-6E8A-4147-A177-3AD203B41FA5}">
                      <a16:colId xmlns:a16="http://schemas.microsoft.com/office/drawing/2014/main" val="2213101704"/>
                    </a:ext>
                  </a:extLst>
                </a:gridCol>
                <a:gridCol w="277370">
                  <a:extLst>
                    <a:ext uri="{9D8B030D-6E8A-4147-A177-3AD203B41FA5}">
                      <a16:colId xmlns:a16="http://schemas.microsoft.com/office/drawing/2014/main" val="901803773"/>
                    </a:ext>
                  </a:extLst>
                </a:gridCol>
                <a:gridCol w="277370">
                  <a:extLst>
                    <a:ext uri="{9D8B030D-6E8A-4147-A177-3AD203B41FA5}">
                      <a16:colId xmlns:a16="http://schemas.microsoft.com/office/drawing/2014/main" val="1777688617"/>
                    </a:ext>
                  </a:extLst>
                </a:gridCol>
                <a:gridCol w="277370">
                  <a:extLst>
                    <a:ext uri="{9D8B030D-6E8A-4147-A177-3AD203B41FA5}">
                      <a16:colId xmlns:a16="http://schemas.microsoft.com/office/drawing/2014/main" val="2672467255"/>
                    </a:ext>
                  </a:extLst>
                </a:gridCol>
                <a:gridCol w="277370">
                  <a:extLst>
                    <a:ext uri="{9D8B030D-6E8A-4147-A177-3AD203B41FA5}">
                      <a16:colId xmlns:a16="http://schemas.microsoft.com/office/drawing/2014/main" val="2331483781"/>
                    </a:ext>
                  </a:extLst>
                </a:gridCol>
                <a:gridCol w="277370">
                  <a:extLst>
                    <a:ext uri="{9D8B030D-6E8A-4147-A177-3AD203B41FA5}">
                      <a16:colId xmlns:a16="http://schemas.microsoft.com/office/drawing/2014/main" val="3711677502"/>
                    </a:ext>
                  </a:extLst>
                </a:gridCol>
                <a:gridCol w="277370">
                  <a:extLst>
                    <a:ext uri="{9D8B030D-6E8A-4147-A177-3AD203B41FA5}">
                      <a16:colId xmlns:a16="http://schemas.microsoft.com/office/drawing/2014/main" val="2692530780"/>
                    </a:ext>
                  </a:extLst>
                </a:gridCol>
                <a:gridCol w="277370">
                  <a:extLst>
                    <a:ext uri="{9D8B030D-6E8A-4147-A177-3AD203B41FA5}">
                      <a16:colId xmlns:a16="http://schemas.microsoft.com/office/drawing/2014/main" val="308487850"/>
                    </a:ext>
                  </a:extLst>
                </a:gridCol>
                <a:gridCol w="277370">
                  <a:extLst>
                    <a:ext uri="{9D8B030D-6E8A-4147-A177-3AD203B41FA5}">
                      <a16:colId xmlns:a16="http://schemas.microsoft.com/office/drawing/2014/main" val="2836511708"/>
                    </a:ext>
                  </a:extLst>
                </a:gridCol>
                <a:gridCol w="277370">
                  <a:extLst>
                    <a:ext uri="{9D8B030D-6E8A-4147-A177-3AD203B41FA5}">
                      <a16:colId xmlns:a16="http://schemas.microsoft.com/office/drawing/2014/main" val="2552720655"/>
                    </a:ext>
                  </a:extLst>
                </a:gridCol>
                <a:gridCol w="277370">
                  <a:extLst>
                    <a:ext uri="{9D8B030D-6E8A-4147-A177-3AD203B41FA5}">
                      <a16:colId xmlns:a16="http://schemas.microsoft.com/office/drawing/2014/main" val="2291792069"/>
                    </a:ext>
                  </a:extLst>
                </a:gridCol>
                <a:gridCol w="277370">
                  <a:extLst>
                    <a:ext uri="{9D8B030D-6E8A-4147-A177-3AD203B41FA5}">
                      <a16:colId xmlns:a16="http://schemas.microsoft.com/office/drawing/2014/main" val="2962034694"/>
                    </a:ext>
                  </a:extLst>
                </a:gridCol>
                <a:gridCol w="277370">
                  <a:extLst>
                    <a:ext uri="{9D8B030D-6E8A-4147-A177-3AD203B41FA5}">
                      <a16:colId xmlns:a16="http://schemas.microsoft.com/office/drawing/2014/main" val="1939915925"/>
                    </a:ext>
                  </a:extLst>
                </a:gridCol>
                <a:gridCol w="277370">
                  <a:extLst>
                    <a:ext uri="{9D8B030D-6E8A-4147-A177-3AD203B41FA5}">
                      <a16:colId xmlns:a16="http://schemas.microsoft.com/office/drawing/2014/main" val="1425729781"/>
                    </a:ext>
                  </a:extLst>
                </a:gridCol>
                <a:gridCol w="277370">
                  <a:extLst>
                    <a:ext uri="{9D8B030D-6E8A-4147-A177-3AD203B41FA5}">
                      <a16:colId xmlns:a16="http://schemas.microsoft.com/office/drawing/2014/main" val="1615890972"/>
                    </a:ext>
                  </a:extLst>
                </a:gridCol>
              </a:tblGrid>
              <a:tr h="249133">
                <a:tc rowSpan="2">
                  <a:txBody>
                    <a:bodyPr/>
                    <a:lstStyle/>
                    <a:p>
                      <a:pPr algn="ctr">
                        <a:lnSpc>
                          <a:spcPts val="1200"/>
                        </a:lnSpc>
                      </a:pPr>
                      <a:r>
                        <a:rPr kumimoji="1" lang="ja-JP" altLang="en-US" sz="1100" b="1" baseline="0" dirty="0">
                          <a:solidFill>
                            <a:schemeClr val="bg1"/>
                          </a:solidFill>
                          <a:latin typeface="Meiryo UI" panose="020B0604030504040204" pitchFamily="50" charset="-128"/>
                          <a:ea typeface="Meiryo UI" panose="020B0604030504040204" pitchFamily="50" charset="-128"/>
                        </a:rPr>
                        <a:t>実施</a:t>
                      </a:r>
                      <a:endParaRPr kumimoji="1" lang="en-US" altLang="ja-JP" sz="1100" b="1" baseline="0" dirty="0">
                        <a:solidFill>
                          <a:schemeClr val="bg1"/>
                        </a:solidFill>
                        <a:latin typeface="Meiryo UI" panose="020B0604030504040204" pitchFamily="50" charset="-128"/>
                        <a:ea typeface="Meiryo UI" panose="020B0604030504040204" pitchFamily="50" charset="-128"/>
                      </a:endParaRPr>
                    </a:p>
                    <a:p>
                      <a:pPr algn="ctr">
                        <a:lnSpc>
                          <a:spcPts val="1200"/>
                        </a:lnSpc>
                      </a:pPr>
                      <a:r>
                        <a:rPr kumimoji="1" lang="ja-JP" altLang="en-US" sz="1100" b="1" baseline="0" dirty="0">
                          <a:solidFill>
                            <a:schemeClr val="bg1"/>
                          </a:solidFill>
                          <a:latin typeface="Meiryo UI" panose="020B0604030504040204" pitchFamily="50" charset="-128"/>
                          <a:ea typeface="Meiryo UI" panose="020B0604030504040204" pitchFamily="50" charset="-128"/>
                        </a:rPr>
                        <a:t>内容</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gridSpan="3">
                  <a:txBody>
                    <a:bodyPr/>
                    <a:lstStyle/>
                    <a:p>
                      <a:pPr algn="ctr">
                        <a:lnSpc>
                          <a:spcPts val="1200"/>
                        </a:lnSpc>
                      </a:pPr>
                      <a:r>
                        <a:rPr kumimoji="1" lang="ja-JP" altLang="en-US" sz="1100" b="1" baseline="0" dirty="0">
                          <a:solidFill>
                            <a:schemeClr val="bg1"/>
                          </a:solidFill>
                          <a:latin typeface="Meiryo UI" panose="020B0604030504040204" pitchFamily="50" charset="-128"/>
                          <a:ea typeface="Meiryo UI" panose="020B0604030504040204" pitchFamily="50" charset="-128"/>
                        </a:rPr>
                        <a:t>５月</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ja-JP" altLang="en-US" sz="1100" b="1" baseline="0" dirty="0">
                          <a:solidFill>
                            <a:schemeClr val="bg1"/>
                          </a:solidFill>
                          <a:latin typeface="Meiryo UI" panose="020B0604030504040204" pitchFamily="50" charset="-128"/>
                          <a:ea typeface="Meiryo UI" panose="020B0604030504040204" pitchFamily="50" charset="-128"/>
                        </a:rPr>
                        <a:t>６月</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ja-JP" altLang="en-US" sz="1100" b="1" baseline="0" dirty="0">
                          <a:solidFill>
                            <a:schemeClr val="bg1"/>
                          </a:solidFill>
                          <a:latin typeface="Meiryo UI" panose="020B0604030504040204" pitchFamily="50" charset="-128"/>
                          <a:ea typeface="Meiryo UI" panose="020B0604030504040204" pitchFamily="50" charset="-128"/>
                        </a:rPr>
                        <a:t>７月</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ja-JP" altLang="en-US" sz="1100" b="1" baseline="0" dirty="0">
                          <a:solidFill>
                            <a:schemeClr val="bg1"/>
                          </a:solidFill>
                          <a:latin typeface="Meiryo UI" panose="020B0604030504040204" pitchFamily="50" charset="-128"/>
                          <a:ea typeface="Meiryo UI" panose="020B0604030504040204" pitchFamily="50" charset="-128"/>
                        </a:rPr>
                        <a:t>８月</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ja-JP" altLang="en-US" sz="1100" b="1" baseline="0" dirty="0">
                          <a:solidFill>
                            <a:schemeClr val="bg1"/>
                          </a:solidFill>
                          <a:latin typeface="Meiryo UI" panose="020B0604030504040204" pitchFamily="50" charset="-128"/>
                          <a:ea typeface="Meiryo UI" panose="020B0604030504040204" pitchFamily="50" charset="-128"/>
                        </a:rPr>
                        <a:t>９月</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en-US" altLang="ja-JP" sz="1100" b="1" baseline="0" dirty="0">
                          <a:solidFill>
                            <a:schemeClr val="bg1"/>
                          </a:solidFill>
                          <a:latin typeface="Meiryo UI" panose="020B0604030504040204" pitchFamily="50" charset="-128"/>
                          <a:ea typeface="Meiryo UI" panose="020B0604030504040204" pitchFamily="50" charset="-128"/>
                        </a:rPr>
                        <a:t>10</a:t>
                      </a:r>
                      <a:r>
                        <a:rPr kumimoji="1" lang="ja-JP" altLang="en-US" sz="1100" b="1" baseline="0" dirty="0">
                          <a:solidFill>
                            <a:schemeClr val="bg1"/>
                          </a:solidFill>
                          <a:latin typeface="Meiryo UI" panose="020B0604030504040204" pitchFamily="50" charset="-128"/>
                          <a:ea typeface="Meiryo UI" panose="020B0604030504040204" pitchFamily="50" charset="-128"/>
                        </a:rPr>
                        <a:t>月</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gridSpan="3">
                  <a:txBody>
                    <a:bodyPr/>
                    <a:lstStyle/>
                    <a:p>
                      <a:pPr algn="ctr">
                        <a:lnSpc>
                          <a:spcPts val="1200"/>
                        </a:lnSpc>
                      </a:pPr>
                      <a:r>
                        <a:rPr kumimoji="1" lang="en-US" altLang="ja-JP" sz="1100" b="1" baseline="0" dirty="0">
                          <a:solidFill>
                            <a:schemeClr val="bg1"/>
                          </a:solidFill>
                          <a:latin typeface="Meiryo UI" panose="020B0604030504040204" pitchFamily="50" charset="-128"/>
                          <a:ea typeface="Meiryo UI" panose="020B0604030504040204" pitchFamily="50" charset="-128"/>
                        </a:rPr>
                        <a:t>11</a:t>
                      </a:r>
                      <a:r>
                        <a:rPr kumimoji="1" lang="ja-JP" altLang="en-US" sz="1100" b="1" baseline="0" dirty="0">
                          <a:solidFill>
                            <a:schemeClr val="bg1"/>
                          </a:solidFill>
                          <a:latin typeface="Meiryo UI" panose="020B0604030504040204" pitchFamily="50" charset="-128"/>
                          <a:ea typeface="Meiryo UI" panose="020B0604030504040204" pitchFamily="50" charset="-128"/>
                        </a:rPr>
                        <a:t>月</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gridSpan="3">
                  <a:txBody>
                    <a:bodyPr/>
                    <a:lstStyle/>
                    <a:p>
                      <a:pPr algn="ctr">
                        <a:lnSpc>
                          <a:spcPts val="1200"/>
                        </a:lnSpc>
                      </a:pPr>
                      <a:r>
                        <a:rPr kumimoji="1" lang="en-US" altLang="ja-JP" sz="1100" b="1" baseline="0" dirty="0">
                          <a:solidFill>
                            <a:schemeClr val="bg1"/>
                          </a:solidFill>
                          <a:latin typeface="Meiryo UI" panose="020B0604030504040204" pitchFamily="50" charset="-128"/>
                          <a:ea typeface="Meiryo UI" panose="020B0604030504040204" pitchFamily="50" charset="-128"/>
                        </a:rPr>
                        <a:t>12</a:t>
                      </a:r>
                      <a:r>
                        <a:rPr kumimoji="1" lang="ja-JP" altLang="en-US" sz="1100" b="1" baseline="0" dirty="0">
                          <a:solidFill>
                            <a:schemeClr val="bg1"/>
                          </a:solidFill>
                          <a:latin typeface="Meiryo UI" panose="020B0604030504040204" pitchFamily="50" charset="-128"/>
                          <a:ea typeface="Meiryo UI" panose="020B0604030504040204" pitchFamily="50" charset="-128"/>
                        </a:rPr>
                        <a:t>月</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gridSpan="3">
                  <a:txBody>
                    <a:bodyPr/>
                    <a:lstStyle/>
                    <a:p>
                      <a:pPr algn="ctr">
                        <a:lnSpc>
                          <a:spcPts val="1200"/>
                        </a:lnSpc>
                      </a:pPr>
                      <a:r>
                        <a:rPr kumimoji="1" lang="en-US" altLang="ja-JP" sz="1100" b="1" baseline="0" dirty="0">
                          <a:solidFill>
                            <a:schemeClr val="bg1"/>
                          </a:solidFill>
                          <a:latin typeface="Meiryo UI" panose="020B0604030504040204" pitchFamily="50" charset="-128"/>
                          <a:ea typeface="Meiryo UI" panose="020B0604030504040204" pitchFamily="50" charset="-128"/>
                        </a:rPr>
                        <a:t>1</a:t>
                      </a:r>
                      <a:r>
                        <a:rPr kumimoji="1" lang="ja-JP" altLang="en-US" sz="1100" b="1" baseline="0" dirty="0">
                          <a:solidFill>
                            <a:schemeClr val="bg1"/>
                          </a:solidFill>
                          <a:latin typeface="Meiryo UI" panose="020B0604030504040204" pitchFamily="50" charset="-128"/>
                          <a:ea typeface="Meiryo UI" panose="020B0604030504040204" pitchFamily="50" charset="-128"/>
                        </a:rPr>
                        <a:t>月</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gridSpan="3">
                  <a:txBody>
                    <a:bodyPr/>
                    <a:lstStyle/>
                    <a:p>
                      <a:pPr algn="ctr">
                        <a:lnSpc>
                          <a:spcPts val="1200"/>
                        </a:lnSpc>
                      </a:pPr>
                      <a:r>
                        <a:rPr kumimoji="1" lang="en-US" altLang="ja-JP" sz="1100" b="1" baseline="0" dirty="0">
                          <a:solidFill>
                            <a:schemeClr val="bg1"/>
                          </a:solidFill>
                          <a:latin typeface="Meiryo UI" panose="020B0604030504040204" pitchFamily="50" charset="-128"/>
                          <a:ea typeface="Meiryo UI" panose="020B0604030504040204" pitchFamily="50" charset="-128"/>
                        </a:rPr>
                        <a:t>2</a:t>
                      </a:r>
                      <a:r>
                        <a:rPr kumimoji="1" lang="ja-JP" altLang="en-US" sz="1100" b="1" baseline="0" dirty="0">
                          <a:solidFill>
                            <a:schemeClr val="bg1"/>
                          </a:solidFill>
                          <a:latin typeface="Meiryo UI" panose="020B0604030504040204" pitchFamily="50" charset="-128"/>
                          <a:ea typeface="Meiryo UI" panose="020B0604030504040204" pitchFamily="50" charset="-128"/>
                        </a:rPr>
                        <a:t>月</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10000"/>
                  </a:ext>
                </a:extLst>
              </a:tr>
              <a:tr h="397974">
                <a:tc vMerge="1">
                  <a:txBody>
                    <a:bodyPr/>
                    <a:lstStyle/>
                    <a:p>
                      <a:pPr algn="ctr">
                        <a:lnSpc>
                          <a:spcPts val="1200"/>
                        </a:lnSpc>
                      </a:pPr>
                      <a:endParaRPr kumimoji="1" lang="ja-JP" altLang="en-US" sz="10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上</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中</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下</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上</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中</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下</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上</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中</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下</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上</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中</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下</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上</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中</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下</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上</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中</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下</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上</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中</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下</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上</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中</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下</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上</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中</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下</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上</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中</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900" b="0" baseline="0" dirty="0">
                          <a:solidFill>
                            <a:schemeClr val="tx1"/>
                          </a:solidFill>
                          <a:latin typeface="Meiryo UI" panose="020B0604030504040204" pitchFamily="50" charset="-128"/>
                          <a:ea typeface="Meiryo UI" panose="020B0604030504040204" pitchFamily="50" charset="-128"/>
                        </a:rPr>
                        <a:t>下</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extLst>
                  <a:ext uri="{0D108BD9-81ED-4DB2-BD59-A6C34878D82A}">
                    <a16:rowId xmlns:a16="http://schemas.microsoft.com/office/drawing/2014/main" val="73712952"/>
                  </a:ext>
                </a:extLst>
              </a:tr>
              <a:tr h="794966">
                <a:tc>
                  <a:txBody>
                    <a:bodyPr/>
                    <a:lstStyle/>
                    <a:p>
                      <a:pPr algn="ctr"/>
                      <a:r>
                        <a:rPr kumimoji="1" lang="ja-JP" altLang="en-US" sz="1100" b="1" baseline="0" dirty="0">
                          <a:solidFill>
                            <a:schemeClr val="bg1"/>
                          </a:solidFill>
                          <a:latin typeface="Meiryo UI" panose="020B0604030504040204" pitchFamily="50" charset="-128"/>
                          <a:ea typeface="Meiryo UI" panose="020B0604030504040204" pitchFamily="50" charset="-128"/>
                        </a:rPr>
                        <a:t>●●</a:t>
                      </a:r>
                      <a:endParaRPr kumimoji="1" lang="en-US" altLang="ja-JP" sz="1100" b="1" baseline="0" dirty="0">
                        <a:solidFill>
                          <a:schemeClr val="bg1"/>
                        </a:solidFill>
                        <a:latin typeface="Meiryo UI" panose="020B0604030504040204" pitchFamily="50" charset="-128"/>
                        <a:ea typeface="Meiryo UI" panose="020B0604030504040204" pitchFamily="50" charset="-128"/>
                      </a:endParaRP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79496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baseline="0" dirty="0">
                          <a:solidFill>
                            <a:schemeClr val="bg1"/>
                          </a:solidFill>
                          <a:latin typeface="Meiryo UI" panose="020B0604030504040204" pitchFamily="50" charset="-128"/>
                          <a:ea typeface="Meiryo UI" panose="020B0604030504040204" pitchFamily="50" charset="-128"/>
                        </a:rPr>
                        <a:t>●●</a:t>
                      </a: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6014887"/>
                  </a:ext>
                </a:extLst>
              </a:tr>
              <a:tr h="79496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1" baseline="0" dirty="0">
                          <a:solidFill>
                            <a:schemeClr val="bg1"/>
                          </a:solidFill>
                          <a:latin typeface="Meiryo UI" panose="020B0604030504040204" pitchFamily="50" charset="-128"/>
                          <a:ea typeface="Meiryo UI" panose="020B0604030504040204" pitchFamily="50" charset="-128"/>
                        </a:rPr>
                        <a:t>●●</a:t>
                      </a:r>
                      <a:endParaRPr kumimoji="1" lang="en-US" altLang="ja-JP" sz="1100" b="1" baseline="0" dirty="0">
                        <a:solidFill>
                          <a:schemeClr val="bg1"/>
                        </a:solidFill>
                        <a:latin typeface="Meiryo UI" panose="020B0604030504040204" pitchFamily="50" charset="-128"/>
                        <a:ea typeface="Meiryo UI" panose="020B0604030504040204" pitchFamily="50" charset="-128"/>
                      </a:endParaRP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7082847"/>
                  </a:ext>
                </a:extLst>
              </a:tr>
              <a:tr h="79496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baseline="0" dirty="0">
                        <a:solidFill>
                          <a:schemeClr val="bg1"/>
                        </a:solidFill>
                        <a:latin typeface="Meiryo UI" panose="020B0604030504040204" pitchFamily="50" charset="-128"/>
                        <a:ea typeface="Meiryo UI" panose="020B0604030504040204" pitchFamily="50" charset="-128"/>
                      </a:endParaRP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50479820"/>
                  </a:ext>
                </a:extLst>
              </a:tr>
              <a:tr h="79496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baseline="0" dirty="0">
                        <a:solidFill>
                          <a:schemeClr val="bg1"/>
                        </a:solidFill>
                        <a:latin typeface="Meiryo UI" panose="020B0604030504040204" pitchFamily="50" charset="-128"/>
                        <a:ea typeface="Meiryo UI" panose="020B0604030504040204" pitchFamily="50" charset="-128"/>
                      </a:endParaRP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117365"/>
                  </a:ext>
                </a:extLst>
              </a:tr>
              <a:tr h="79496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baseline="0" dirty="0">
                        <a:solidFill>
                          <a:schemeClr val="bg1"/>
                        </a:solidFill>
                        <a:latin typeface="Meiryo UI" panose="020B0604030504040204" pitchFamily="50" charset="-128"/>
                        <a:ea typeface="Meiryo UI" panose="020B0604030504040204" pitchFamily="50" charset="-128"/>
                      </a:endParaRPr>
                    </a:p>
                  </a:txBody>
                  <a:tcPr marL="84408" marR="84408" marT="42199" marB="42199"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aseline="0" dirty="0">
                        <a:latin typeface="Meiryo UI" panose="020B0604030504040204" pitchFamily="50" charset="-128"/>
                        <a:ea typeface="Meiryo UI" panose="020B0604030504040204" pitchFamily="50" charset="-128"/>
                      </a:endParaRPr>
                    </a:p>
                  </a:txBody>
                  <a:tcPr marL="84408" marR="84408" marT="42199" marB="42199">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3141373"/>
                  </a:ext>
                </a:extLst>
              </a:tr>
            </a:tbl>
          </a:graphicData>
        </a:graphic>
      </p:graphicFrame>
      <p:sp>
        <p:nvSpPr>
          <p:cNvPr id="7" name="テキスト ボックス 6">
            <a:extLst>
              <a:ext uri="{FF2B5EF4-FFF2-40B4-BE49-F238E27FC236}">
                <a16:creationId xmlns:a16="http://schemas.microsoft.com/office/drawing/2014/main" id="{23FF3E24-1C24-4E32-881D-A056F7E5AF79}"/>
              </a:ext>
            </a:extLst>
          </p:cNvPr>
          <p:cNvSpPr txBox="1"/>
          <p:nvPr/>
        </p:nvSpPr>
        <p:spPr>
          <a:xfrm>
            <a:off x="1055227" y="1833961"/>
            <a:ext cx="7568187" cy="688843"/>
          </a:xfrm>
          <a:prstGeom prst="rect">
            <a:avLst/>
          </a:prstGeom>
          <a:solidFill>
            <a:schemeClr val="bg1"/>
          </a:solidFill>
          <a:ln>
            <a:solidFill>
              <a:srgbClr val="FF0000"/>
            </a:solidFill>
          </a:ln>
        </p:spPr>
        <p:txBody>
          <a:bodyPr wrap="square" rtlCol="0">
            <a:spAutoFit/>
          </a:bodyPr>
          <a:lstStyle/>
          <a:p>
            <a:pPr marL="263776" indent="-263776">
              <a:buFont typeface="Arial" panose="020B0604020202020204" pitchFamily="34" charset="0"/>
              <a:buChar char="•"/>
            </a:pPr>
            <a:r>
              <a:rPr lang="ja-JP" altLang="en-US" sz="1292" dirty="0">
                <a:solidFill>
                  <a:srgbClr val="FF0000"/>
                </a:solidFill>
                <a:latin typeface="Meiryo UI" panose="020B0604030504040204" pitchFamily="50" charset="-128"/>
                <a:ea typeface="Meiryo UI" panose="020B0604030504040204" pitchFamily="50" charset="-128"/>
              </a:rPr>
              <a:t>事業計画書に記載している取組内容に係る詳細なスケジュールを記載してください。</a:t>
            </a:r>
            <a:endParaRPr lang="en-US" altLang="ja-JP" sz="1292" dirty="0">
              <a:solidFill>
                <a:srgbClr val="FF0000"/>
              </a:solidFill>
              <a:latin typeface="Meiryo UI" panose="020B0604030504040204" pitchFamily="50" charset="-128"/>
              <a:ea typeface="Meiryo UI" panose="020B0604030504040204" pitchFamily="50" charset="-128"/>
            </a:endParaRPr>
          </a:p>
          <a:p>
            <a:pPr marL="263776" indent="-263776">
              <a:buFont typeface="Arial" panose="020B0604020202020204" pitchFamily="34" charset="0"/>
              <a:buChar char="•"/>
            </a:pPr>
            <a:r>
              <a:rPr lang="ja-JP" altLang="en-US" sz="1292" dirty="0">
                <a:solidFill>
                  <a:srgbClr val="FF0000"/>
                </a:solidFill>
                <a:latin typeface="Meiryo UI" panose="020B0604030504040204" pitchFamily="50" charset="-128"/>
                <a:ea typeface="Meiryo UI" panose="020B0604030504040204" pitchFamily="50" charset="-128"/>
              </a:rPr>
              <a:t>図表を適宜利用するなど、スケジュールの視覚的に分かるように工夫して記載してください。</a:t>
            </a:r>
            <a:endParaRPr lang="en-US" altLang="ja-JP" sz="1292" dirty="0">
              <a:solidFill>
                <a:srgbClr val="FF0000"/>
              </a:solidFill>
              <a:latin typeface="Meiryo UI" panose="020B0604030504040204" pitchFamily="50" charset="-128"/>
              <a:ea typeface="Meiryo UI" panose="020B0604030504040204" pitchFamily="50" charset="-128"/>
            </a:endParaRPr>
          </a:p>
          <a:p>
            <a:pPr marL="263776" indent="-263776">
              <a:buFont typeface="Arial" panose="020B0604020202020204" pitchFamily="34" charset="0"/>
              <a:buChar char="•"/>
            </a:pPr>
            <a:r>
              <a:rPr lang="ja-JP" altLang="en-US" sz="1292" dirty="0">
                <a:solidFill>
                  <a:srgbClr val="FF0000"/>
                </a:solidFill>
                <a:latin typeface="Meiryo UI" panose="020B0604030504040204" pitchFamily="50" charset="-128"/>
                <a:ea typeface="Meiryo UI" panose="020B0604030504040204" pitchFamily="50" charset="-128"/>
              </a:rPr>
              <a:t>資料作成に当たって、本フォーマットの変更が必要な場合は、任意に変更していただいても構いません。</a:t>
            </a:r>
            <a:endParaRPr lang="en-US" altLang="ja-JP" sz="1292" dirty="0">
              <a:solidFill>
                <a:srgbClr val="FF0000"/>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64E16C06-F632-4757-B553-6E6DCF20BE27}"/>
              </a:ext>
            </a:extLst>
          </p:cNvPr>
          <p:cNvSpPr txBox="1"/>
          <p:nvPr/>
        </p:nvSpPr>
        <p:spPr>
          <a:xfrm>
            <a:off x="129600" y="709062"/>
            <a:ext cx="4569990" cy="319639"/>
          </a:xfrm>
          <a:prstGeom prst="rect">
            <a:avLst/>
          </a:prstGeom>
          <a:noFill/>
        </p:spPr>
        <p:txBody>
          <a:bodyPr wrap="square">
            <a:spAutoFit/>
          </a:bodyPr>
          <a:lstStyle/>
          <a:p>
            <a:r>
              <a:rPr lang="en-US" altLang="ja-JP" sz="1477" dirty="0">
                <a:latin typeface="HGP創英角ｺﾞｼｯｸUB" panose="020B0900000000000000" pitchFamily="50" charset="-128"/>
                <a:ea typeface="HGP創英角ｺﾞｼｯｸUB" panose="020B0900000000000000" pitchFamily="50" charset="-128"/>
              </a:rPr>
              <a:t>【</a:t>
            </a:r>
            <a:r>
              <a:rPr lang="ja-JP" altLang="en-US" sz="1477" dirty="0">
                <a:latin typeface="HGP創英角ｺﾞｼｯｸUB" panose="020B0900000000000000" pitchFamily="50" charset="-128"/>
                <a:ea typeface="HGP創英角ｺﾞｼｯｸUB" panose="020B0900000000000000" pitchFamily="50" charset="-128"/>
              </a:rPr>
              <a:t>事業スケジュール（線表）</a:t>
            </a:r>
            <a:r>
              <a:rPr lang="en-US" altLang="ja-JP" sz="1477" dirty="0">
                <a:latin typeface="HGP創英角ｺﾞｼｯｸUB" panose="020B0900000000000000" pitchFamily="50" charset="-128"/>
                <a:ea typeface="HGP創英角ｺﾞｼｯｸUB" panose="020B0900000000000000" pitchFamily="50" charset="-128"/>
              </a:rPr>
              <a:t>】</a:t>
            </a:r>
            <a:endParaRPr lang="ja-JP" altLang="en-US" sz="1477"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3453952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1">
            <a:extLst>
              <a:ext uri="{FF2B5EF4-FFF2-40B4-BE49-F238E27FC236}">
                <a16:creationId xmlns:a16="http://schemas.microsoft.com/office/drawing/2014/main" id="{2D1EDA80-343F-4B20-8978-9E878A3CF4D0}"/>
              </a:ext>
            </a:extLst>
          </p:cNvPr>
          <p:cNvSpPr txBox="1">
            <a:spLocks/>
          </p:cNvSpPr>
          <p:nvPr/>
        </p:nvSpPr>
        <p:spPr>
          <a:xfrm>
            <a:off x="129600" y="35166"/>
            <a:ext cx="8495349" cy="418980"/>
          </a:xfrm>
          <a:prstGeom prst="rect">
            <a:avLst/>
          </a:prstGeom>
        </p:spPr>
        <p:txBody>
          <a:bodyPr vert="horz" lIns="84406" tIns="42203" rIns="84406" bIns="42203"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500" dirty="0">
                <a:latin typeface="HGP創英角ｺﾞｼｯｸUB" panose="020B0900000000000000" pitchFamily="50" charset="-128"/>
                <a:ea typeface="HGP創英角ｺﾞｼｯｸUB" panose="020B0900000000000000" pitchFamily="50" charset="-128"/>
              </a:rPr>
              <a:t>（様式４）　</a:t>
            </a:r>
            <a:r>
              <a:rPr lang="ja-JP" altLang="en-US" sz="1846" dirty="0">
                <a:latin typeface="HGP創英角ｺﾞｼｯｸUB" panose="020B0900000000000000" pitchFamily="50" charset="-128"/>
                <a:ea typeface="HGP創英角ｺﾞｼｯｸUB" panose="020B0900000000000000" pitchFamily="50" charset="-128"/>
              </a:rPr>
              <a:t>■補助事業名称：</a:t>
            </a:r>
          </a:p>
        </p:txBody>
      </p:sp>
      <p:graphicFrame>
        <p:nvGraphicFramePr>
          <p:cNvPr id="2" name="表 1">
            <a:extLst>
              <a:ext uri="{FF2B5EF4-FFF2-40B4-BE49-F238E27FC236}">
                <a16:creationId xmlns:a16="http://schemas.microsoft.com/office/drawing/2014/main" id="{9621E112-0E28-4FB7-8072-F99BF1856B28}"/>
              </a:ext>
            </a:extLst>
          </p:cNvPr>
          <p:cNvGraphicFramePr>
            <a:graphicFrameLocks noGrp="1"/>
          </p:cNvGraphicFramePr>
          <p:nvPr/>
        </p:nvGraphicFramePr>
        <p:xfrm>
          <a:off x="221784" y="1119554"/>
          <a:ext cx="8776198" cy="4503706"/>
        </p:xfrm>
        <a:graphic>
          <a:graphicData uri="http://schemas.openxmlformats.org/drawingml/2006/table">
            <a:tbl>
              <a:tblPr firstRow="1">
                <a:tableStyleId>{EB344D84-9AFB-497E-A393-DC336BA19D2E}</a:tableStyleId>
              </a:tblPr>
              <a:tblGrid>
                <a:gridCol w="1160159">
                  <a:extLst>
                    <a:ext uri="{9D8B030D-6E8A-4147-A177-3AD203B41FA5}">
                      <a16:colId xmlns:a16="http://schemas.microsoft.com/office/drawing/2014/main" val="4150228131"/>
                    </a:ext>
                  </a:extLst>
                </a:gridCol>
                <a:gridCol w="2452285">
                  <a:extLst>
                    <a:ext uri="{9D8B030D-6E8A-4147-A177-3AD203B41FA5}">
                      <a16:colId xmlns:a16="http://schemas.microsoft.com/office/drawing/2014/main" val="2662411183"/>
                    </a:ext>
                  </a:extLst>
                </a:gridCol>
                <a:gridCol w="1682326">
                  <a:extLst>
                    <a:ext uri="{9D8B030D-6E8A-4147-A177-3AD203B41FA5}">
                      <a16:colId xmlns:a16="http://schemas.microsoft.com/office/drawing/2014/main" val="1903920219"/>
                    </a:ext>
                  </a:extLst>
                </a:gridCol>
                <a:gridCol w="1719353">
                  <a:extLst>
                    <a:ext uri="{9D8B030D-6E8A-4147-A177-3AD203B41FA5}">
                      <a16:colId xmlns:a16="http://schemas.microsoft.com/office/drawing/2014/main" val="29440790"/>
                    </a:ext>
                  </a:extLst>
                </a:gridCol>
                <a:gridCol w="1762075">
                  <a:extLst>
                    <a:ext uri="{9D8B030D-6E8A-4147-A177-3AD203B41FA5}">
                      <a16:colId xmlns:a16="http://schemas.microsoft.com/office/drawing/2014/main" val="2129226893"/>
                    </a:ext>
                  </a:extLst>
                </a:gridCol>
              </a:tblGrid>
              <a:tr h="316627">
                <a:tc>
                  <a:txBody>
                    <a:bodyPr/>
                    <a:lstStyle/>
                    <a:p>
                      <a:pPr algn="ctr"/>
                      <a:r>
                        <a:rPr lang="ja-JP" sz="1000" kern="0" dirty="0">
                          <a:effectLst/>
                          <a:latin typeface="Meiryo UI" panose="020B0604030504040204" pitchFamily="50" charset="-128"/>
                          <a:ea typeface="Meiryo UI" panose="020B0604030504040204" pitchFamily="50" charset="-128"/>
                        </a:rPr>
                        <a:t>実施期間</a:t>
                      </a:r>
                      <a:endParaRPr lang="ja-JP" sz="11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tc>
                <a:tc>
                  <a:txBody>
                    <a:bodyPr/>
                    <a:lstStyle/>
                    <a:p>
                      <a:pPr algn="ctr"/>
                      <a:r>
                        <a:rPr lang="ja-JP" sz="1000" kern="0" dirty="0">
                          <a:effectLst/>
                          <a:latin typeface="Meiryo UI" panose="020B0604030504040204" pitchFamily="50" charset="-128"/>
                          <a:ea typeface="Meiryo UI" panose="020B0604030504040204" pitchFamily="50" charset="-128"/>
                        </a:rPr>
                        <a:t>実施内容</a:t>
                      </a:r>
                      <a:endParaRPr lang="ja-JP" sz="11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tc>
                <a:tc>
                  <a:txBody>
                    <a:bodyPr/>
                    <a:lstStyle/>
                    <a:p>
                      <a:pPr algn="ctr"/>
                      <a:r>
                        <a:rPr lang="ja-JP" sz="1000" kern="0" dirty="0">
                          <a:effectLst/>
                          <a:latin typeface="Meiryo UI" panose="020B0604030504040204" pitchFamily="50" charset="-128"/>
                          <a:ea typeface="Meiryo UI" panose="020B0604030504040204" pitchFamily="50" charset="-128"/>
                        </a:rPr>
                        <a:t>連携先</a:t>
                      </a:r>
                      <a:endParaRPr lang="ja-JP" sz="11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tc>
                <a:tc>
                  <a:txBody>
                    <a:bodyPr/>
                    <a:lstStyle/>
                    <a:p>
                      <a:pPr algn="ctr"/>
                      <a:r>
                        <a:rPr lang="ja-JP" sz="1000" kern="0" dirty="0">
                          <a:effectLst/>
                          <a:latin typeface="Meiryo UI" panose="020B0604030504040204" pitchFamily="50" charset="-128"/>
                          <a:ea typeface="Meiryo UI" panose="020B0604030504040204" pitchFamily="50" charset="-128"/>
                        </a:rPr>
                        <a:t>連携内容</a:t>
                      </a:r>
                      <a:endParaRPr lang="ja-JP" sz="11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tc>
                <a:tc>
                  <a:txBody>
                    <a:bodyPr/>
                    <a:lstStyle/>
                    <a:p>
                      <a:pPr algn="ctr"/>
                      <a:r>
                        <a:rPr lang="ja-JP" sz="1000" kern="0" dirty="0">
                          <a:effectLst/>
                          <a:latin typeface="Meiryo UI" panose="020B0604030504040204" pitchFamily="50" charset="-128"/>
                          <a:ea typeface="Meiryo UI" panose="020B0604030504040204" pitchFamily="50" charset="-128"/>
                        </a:rPr>
                        <a:t>想定</a:t>
                      </a:r>
                      <a:r>
                        <a:rPr lang="ja-JP" altLang="en-US" sz="1000" kern="0" dirty="0">
                          <a:effectLst/>
                          <a:latin typeface="Meiryo UI" panose="020B0604030504040204" pitchFamily="50" charset="-128"/>
                          <a:ea typeface="Meiryo UI" panose="020B0604030504040204" pitchFamily="50" charset="-128"/>
                        </a:rPr>
                        <a:t>される成果物</a:t>
                      </a:r>
                      <a:endParaRPr lang="ja-JP" sz="11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tc>
                <a:extLst>
                  <a:ext uri="{0D108BD9-81ED-4DB2-BD59-A6C34878D82A}">
                    <a16:rowId xmlns:a16="http://schemas.microsoft.com/office/drawing/2014/main" val="3292746612"/>
                  </a:ext>
                </a:extLst>
              </a:tr>
              <a:tr h="465231">
                <a:tc>
                  <a:txBody>
                    <a:bodyPr/>
                    <a:lstStyle/>
                    <a:p>
                      <a:pPr algn="just"/>
                      <a:r>
                        <a:rPr lang="en-US" altLang="ja-JP" sz="900" kern="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900" kern="0" dirty="0">
                          <a:effectLst/>
                          <a:latin typeface="Meiryo UI" panose="020B0604030504040204" pitchFamily="50" charset="-128"/>
                          <a:ea typeface="Meiryo UI" panose="020B0604030504040204" pitchFamily="50" charset="-128"/>
                          <a:cs typeface="Times New Roman" panose="02020603050405020304" pitchFamily="18" charset="0"/>
                        </a:rPr>
                        <a:t>月</a:t>
                      </a:r>
                      <a:r>
                        <a:rPr lang="en-US" altLang="ja-JP" sz="900" kern="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900" kern="0" dirty="0">
                          <a:effectLst/>
                          <a:latin typeface="Meiryo UI" panose="020B0604030504040204" pitchFamily="50" charset="-128"/>
                          <a:ea typeface="Meiryo UI" panose="020B0604030504040204" pitchFamily="50" charset="-128"/>
                          <a:cs typeface="Times New Roman" panose="02020603050405020304" pitchFamily="18" charset="0"/>
                        </a:rPr>
                        <a:t>月</a:t>
                      </a:r>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B w="6350" cap="flat" cmpd="sng" algn="ctr">
                      <a:solidFill>
                        <a:schemeClr val="bg1">
                          <a:lumMod val="50000"/>
                        </a:schemeClr>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sz="1000" kern="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alt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B w="6350" cap="flat" cmpd="sng" algn="ctr">
                      <a:solidFill>
                        <a:schemeClr val="bg1">
                          <a:lumMod val="50000"/>
                        </a:schemeClr>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sz="1000" kern="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alt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B w="6350" cap="flat" cmpd="sng" algn="ctr">
                      <a:solidFill>
                        <a:schemeClr val="bg1">
                          <a:lumMod val="50000"/>
                        </a:schemeClr>
                      </a:solidFill>
                      <a:prstDash val="solid"/>
                      <a:round/>
                      <a:headEnd type="none" w="med" len="med"/>
                      <a:tailEnd type="none" w="med" len="med"/>
                    </a:lnB>
                  </a:tcPr>
                </a:tc>
                <a:tc>
                  <a:txBody>
                    <a:bodyPr/>
                    <a:lstStyle/>
                    <a:p>
                      <a:pPr algn="just"/>
                      <a:r>
                        <a:rPr lang="en-US" altLang="ja-JP" sz="900" kern="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alt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B w="6350" cap="flat" cmpd="sng" algn="ctr">
                      <a:solidFill>
                        <a:schemeClr val="bg1">
                          <a:lumMod val="50000"/>
                        </a:schemeClr>
                      </a:solidFill>
                      <a:prstDash val="solid"/>
                      <a:round/>
                      <a:headEnd type="none" w="med" len="med"/>
                      <a:tailEnd type="none" w="med" len="med"/>
                    </a:lnB>
                  </a:tcPr>
                </a:tc>
                <a:tc>
                  <a:txBody>
                    <a:bodyPr/>
                    <a:lstStyle/>
                    <a:p>
                      <a:pPr algn="just"/>
                      <a:r>
                        <a:rPr lang="en-US" altLang="ja-JP" sz="900" kern="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alt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181971872"/>
                  </a:ext>
                </a:extLst>
              </a:tr>
              <a:tr h="46523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sz="1000" kern="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1000" kern="0" dirty="0">
                          <a:effectLst/>
                          <a:latin typeface="Meiryo UI" panose="020B0604030504040204" pitchFamily="50" charset="-128"/>
                          <a:ea typeface="Meiryo UI" panose="020B0604030504040204" pitchFamily="50" charset="-128"/>
                          <a:cs typeface="Times New Roman" panose="02020603050405020304" pitchFamily="18" charset="0"/>
                        </a:rPr>
                        <a:t>月</a:t>
                      </a:r>
                      <a:r>
                        <a:rPr lang="en-US" altLang="ja-JP" sz="1000" kern="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1000" kern="0" dirty="0">
                          <a:effectLst/>
                          <a:latin typeface="Meiryo UI" panose="020B0604030504040204" pitchFamily="50" charset="-128"/>
                          <a:ea typeface="Meiryo UI" panose="020B0604030504040204" pitchFamily="50" charset="-128"/>
                          <a:cs typeface="Times New Roman" panose="02020603050405020304" pitchFamily="18" charset="0"/>
                        </a:rPr>
                        <a:t>月</a:t>
                      </a:r>
                      <a:endParaRPr lang="ja-JP" alt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r>
                        <a:rPr lang="en-US" altLang="ja-JP" sz="900" kern="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r>
                        <a:rPr lang="en-US" altLang="ja-JP" sz="900" kern="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r>
                        <a:rPr lang="en-US" altLang="ja-JP" sz="900" kern="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alt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r>
                        <a:rPr lang="en-US" altLang="ja-JP" sz="900" kern="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alt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558770825"/>
                  </a:ext>
                </a:extLst>
              </a:tr>
              <a:tr h="46523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sz="900" kern="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900" kern="0" dirty="0">
                          <a:effectLst/>
                          <a:latin typeface="Meiryo UI" panose="020B0604030504040204" pitchFamily="50" charset="-128"/>
                          <a:ea typeface="Meiryo UI" panose="020B0604030504040204" pitchFamily="50" charset="-128"/>
                          <a:cs typeface="Times New Roman" panose="02020603050405020304" pitchFamily="18" charset="0"/>
                        </a:rPr>
                        <a:t>月</a:t>
                      </a:r>
                      <a:r>
                        <a:rPr lang="en-US" altLang="ja-JP" sz="900" kern="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900" kern="0" dirty="0">
                          <a:effectLst/>
                          <a:latin typeface="Meiryo UI" panose="020B0604030504040204" pitchFamily="50" charset="-128"/>
                          <a:ea typeface="Meiryo UI" panose="020B0604030504040204" pitchFamily="50" charset="-128"/>
                          <a:cs typeface="Times New Roman" panose="02020603050405020304" pitchFamily="18" charset="0"/>
                        </a:rPr>
                        <a:t>月</a:t>
                      </a:r>
                      <a:endParaRPr lang="ja-JP" alt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sz="900" kern="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alt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r>
                        <a:rPr lang="en-US" altLang="ja-JP" sz="900" kern="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r>
                        <a:rPr lang="en-US" altLang="ja-JP" sz="900" kern="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alt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r>
                        <a:rPr lang="en-US" altLang="ja-JP" sz="900" kern="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alt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415560035"/>
                  </a:ext>
                </a:extLst>
              </a:tr>
              <a:tr h="46523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sz="900" kern="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900" kern="0" dirty="0">
                          <a:effectLst/>
                          <a:latin typeface="Meiryo UI" panose="020B0604030504040204" pitchFamily="50" charset="-128"/>
                          <a:ea typeface="Meiryo UI" panose="020B0604030504040204" pitchFamily="50" charset="-128"/>
                          <a:cs typeface="Times New Roman" panose="02020603050405020304" pitchFamily="18" charset="0"/>
                        </a:rPr>
                        <a:t>月</a:t>
                      </a:r>
                      <a:r>
                        <a:rPr lang="en-US" altLang="ja-JP" sz="900" kern="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900" kern="0" dirty="0">
                          <a:effectLst/>
                          <a:latin typeface="Meiryo UI" panose="020B0604030504040204" pitchFamily="50" charset="-128"/>
                          <a:ea typeface="Meiryo UI" panose="020B0604030504040204" pitchFamily="50" charset="-128"/>
                          <a:cs typeface="Times New Roman" panose="02020603050405020304" pitchFamily="18" charset="0"/>
                        </a:rPr>
                        <a:t>月</a:t>
                      </a:r>
                      <a:r>
                        <a:rPr lang="en-US" sz="900" kern="0" dirty="0">
                          <a:effectLst/>
                          <a:latin typeface="Meiryo UI" panose="020B0604030504040204" pitchFamily="50" charset="-128"/>
                          <a:ea typeface="Meiryo UI" panose="020B0604030504040204" pitchFamily="50" charset="-128"/>
                        </a:rPr>
                        <a:t> </a:t>
                      </a:r>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sz="1000" kern="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alt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sz="1000" kern="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sz="1000" kern="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alt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ja-JP" sz="1000" kern="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alt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349692595"/>
                  </a:ext>
                </a:extLst>
              </a:tr>
              <a:tr h="465231">
                <a:tc>
                  <a:txBody>
                    <a:bodyPr/>
                    <a:lstStyle/>
                    <a:p>
                      <a:pPr algn="just"/>
                      <a:r>
                        <a:rPr lang="en-US" sz="900" kern="0" dirty="0">
                          <a:effectLst/>
                          <a:latin typeface="Meiryo UI" panose="020B0604030504040204" pitchFamily="50" charset="-128"/>
                          <a:ea typeface="Meiryo UI" panose="020B0604030504040204" pitchFamily="50" charset="-128"/>
                        </a:rPr>
                        <a:t> </a:t>
                      </a:r>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r>
                        <a:rPr lang="en-US" sz="900" kern="0" dirty="0">
                          <a:effectLst/>
                          <a:latin typeface="Meiryo UI" panose="020B0604030504040204" pitchFamily="50" charset="-128"/>
                          <a:ea typeface="Meiryo UI" panose="020B0604030504040204" pitchFamily="50" charset="-128"/>
                        </a:rPr>
                        <a:t> </a:t>
                      </a:r>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r>
                        <a:rPr lang="en-US" sz="900" kern="0" dirty="0">
                          <a:effectLst/>
                          <a:latin typeface="Meiryo UI" panose="020B0604030504040204" pitchFamily="50" charset="-128"/>
                          <a:ea typeface="Meiryo UI" panose="020B0604030504040204" pitchFamily="50" charset="-128"/>
                        </a:rPr>
                        <a:t> </a:t>
                      </a:r>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r>
                        <a:rPr lang="en-US" sz="900" kern="0" dirty="0">
                          <a:effectLst/>
                          <a:latin typeface="Meiryo UI" panose="020B0604030504040204" pitchFamily="50" charset="-128"/>
                          <a:ea typeface="Meiryo UI" panose="020B0604030504040204" pitchFamily="50" charset="-128"/>
                        </a:rPr>
                        <a:t> </a:t>
                      </a:r>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r>
                        <a:rPr lang="en-US" sz="900" kern="0" dirty="0">
                          <a:effectLst/>
                          <a:latin typeface="Meiryo UI" panose="020B0604030504040204" pitchFamily="50" charset="-128"/>
                          <a:ea typeface="Meiryo UI" panose="020B0604030504040204" pitchFamily="50" charset="-128"/>
                        </a:rPr>
                        <a:t> </a:t>
                      </a:r>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82599041"/>
                  </a:ext>
                </a:extLst>
              </a:tr>
              <a:tr h="465231">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524766923"/>
                  </a:ext>
                </a:extLst>
              </a:tr>
              <a:tr h="465231">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41673465"/>
                  </a:ext>
                </a:extLst>
              </a:tr>
              <a:tr h="465231">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787450858"/>
                  </a:ext>
                </a:extLst>
              </a:tr>
              <a:tr h="465231">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tcPr>
                </a:tc>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tcPr>
                </a:tc>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tcPr>
                </a:tc>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tcPr>
                </a:tc>
                <a:tc>
                  <a:txBody>
                    <a:bodyPr/>
                    <a:lstStyle/>
                    <a:p>
                      <a:pPr algn="just"/>
                      <a:endParaRPr lang="ja-JP" sz="1000" kern="1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63305" marR="63305" marT="0" marB="0" anchor="ctr">
                    <a:lnT w="6350" cap="flat" cmpd="sng" algn="ctr">
                      <a:solidFill>
                        <a:schemeClr val="bg1">
                          <a:lumMod val="50000"/>
                        </a:schemeClr>
                      </a:solidFill>
                      <a:prstDash val="solid"/>
                      <a:round/>
                      <a:headEnd type="none" w="med" len="med"/>
                      <a:tailEnd type="none" w="med" len="med"/>
                    </a:lnT>
                  </a:tcPr>
                </a:tc>
                <a:extLst>
                  <a:ext uri="{0D108BD9-81ED-4DB2-BD59-A6C34878D82A}">
                    <a16:rowId xmlns:a16="http://schemas.microsoft.com/office/drawing/2014/main" val="2438131020"/>
                  </a:ext>
                </a:extLst>
              </a:tr>
            </a:tbl>
          </a:graphicData>
        </a:graphic>
      </p:graphicFrame>
      <p:sp>
        <p:nvSpPr>
          <p:cNvPr id="15" name="テキスト ボックス 14">
            <a:extLst>
              <a:ext uri="{FF2B5EF4-FFF2-40B4-BE49-F238E27FC236}">
                <a16:creationId xmlns:a16="http://schemas.microsoft.com/office/drawing/2014/main" id="{ACAE57A4-56AD-4A3C-AB1F-721D61BF1C2F}"/>
              </a:ext>
            </a:extLst>
          </p:cNvPr>
          <p:cNvSpPr txBox="1"/>
          <p:nvPr/>
        </p:nvSpPr>
        <p:spPr>
          <a:xfrm>
            <a:off x="129600" y="709062"/>
            <a:ext cx="4569990" cy="319639"/>
          </a:xfrm>
          <a:prstGeom prst="rect">
            <a:avLst/>
          </a:prstGeom>
          <a:noFill/>
        </p:spPr>
        <p:txBody>
          <a:bodyPr wrap="square">
            <a:spAutoFit/>
          </a:bodyPr>
          <a:lstStyle/>
          <a:p>
            <a:r>
              <a:rPr lang="en-US" altLang="ja-JP" sz="1477" dirty="0">
                <a:latin typeface="HGP創英角ｺﾞｼｯｸUB" panose="020B0900000000000000" pitchFamily="50" charset="-128"/>
                <a:ea typeface="HGP創英角ｺﾞｼｯｸUB" panose="020B0900000000000000" pitchFamily="50" charset="-128"/>
              </a:rPr>
              <a:t>【</a:t>
            </a:r>
            <a:r>
              <a:rPr lang="ja-JP" altLang="en-US" sz="1477" dirty="0">
                <a:latin typeface="HGP創英角ｺﾞｼｯｸUB" panose="020B0900000000000000" pitchFamily="50" charset="-128"/>
                <a:ea typeface="HGP創英角ｺﾞｼｯｸUB" panose="020B0900000000000000" pitchFamily="50" charset="-128"/>
              </a:rPr>
              <a:t>事業スケジュール（実施内容一覧）</a:t>
            </a:r>
            <a:r>
              <a:rPr lang="en-US" altLang="ja-JP" sz="1477" dirty="0">
                <a:latin typeface="HGP創英角ｺﾞｼｯｸUB" panose="020B0900000000000000" pitchFamily="50" charset="-128"/>
                <a:ea typeface="HGP創英角ｺﾞｼｯｸUB" panose="020B0900000000000000" pitchFamily="50" charset="-128"/>
              </a:rPr>
              <a:t>】</a:t>
            </a:r>
            <a:endParaRPr lang="ja-JP" altLang="en-US" sz="1477" dirty="0">
              <a:latin typeface="HGP創英角ｺﾞｼｯｸUB" panose="020B0900000000000000" pitchFamily="50" charset="-128"/>
              <a:ea typeface="HGP創英角ｺﾞｼｯｸUB" panose="020B0900000000000000" pitchFamily="50" charset="-128"/>
            </a:endParaRPr>
          </a:p>
        </p:txBody>
      </p:sp>
      <p:sp>
        <p:nvSpPr>
          <p:cNvPr id="7" name="テキスト ボックス 6">
            <a:extLst>
              <a:ext uri="{FF2B5EF4-FFF2-40B4-BE49-F238E27FC236}">
                <a16:creationId xmlns:a16="http://schemas.microsoft.com/office/drawing/2014/main" id="{2A5F1876-041C-4FEB-8DF7-4AC69DCFE65E}"/>
              </a:ext>
            </a:extLst>
          </p:cNvPr>
          <p:cNvSpPr txBox="1"/>
          <p:nvPr/>
        </p:nvSpPr>
        <p:spPr>
          <a:xfrm>
            <a:off x="915496" y="5907452"/>
            <a:ext cx="7568187" cy="490006"/>
          </a:xfrm>
          <a:prstGeom prst="rect">
            <a:avLst/>
          </a:prstGeom>
          <a:solidFill>
            <a:schemeClr val="bg1"/>
          </a:solidFill>
          <a:ln>
            <a:solidFill>
              <a:srgbClr val="FF0000"/>
            </a:solidFill>
          </a:ln>
        </p:spPr>
        <p:txBody>
          <a:bodyPr wrap="square" rtlCol="0">
            <a:spAutoFit/>
          </a:bodyPr>
          <a:lstStyle/>
          <a:p>
            <a:pPr marL="263776" indent="-263776">
              <a:buFont typeface="Arial" panose="020B0604020202020204" pitchFamily="34" charset="0"/>
              <a:buChar char="•"/>
            </a:pPr>
            <a:r>
              <a:rPr lang="ja-JP" altLang="en-US" sz="1292" dirty="0">
                <a:solidFill>
                  <a:srgbClr val="FF0000"/>
                </a:solidFill>
                <a:latin typeface="Meiryo UI" panose="020B0604030504040204" pitchFamily="50" charset="-128"/>
                <a:ea typeface="Meiryo UI" panose="020B0604030504040204" pitchFamily="50" charset="-128"/>
              </a:rPr>
              <a:t>事業計画書に記載している取組に係るスケジュールについて、実施内容ごとに記載してください。</a:t>
            </a:r>
            <a:endParaRPr lang="en-US" altLang="ja-JP" sz="1292" dirty="0">
              <a:solidFill>
                <a:srgbClr val="FF0000"/>
              </a:solidFill>
              <a:latin typeface="Meiryo UI" panose="020B0604030504040204" pitchFamily="50" charset="-128"/>
              <a:ea typeface="Meiryo UI" panose="020B0604030504040204" pitchFamily="50" charset="-128"/>
            </a:endParaRPr>
          </a:p>
          <a:p>
            <a:pPr marL="158265" indent="-158265">
              <a:buSzPct val="100000"/>
              <a:buFont typeface="Arial" panose="020B0604020202020204" pitchFamily="34" charset="0"/>
              <a:buChar char="•"/>
            </a:pPr>
            <a:r>
              <a:rPr lang="ja-JP" altLang="en-US" sz="1292" dirty="0">
                <a:solidFill>
                  <a:srgbClr val="FF0000"/>
                </a:solidFill>
                <a:latin typeface="Meiryo UI" panose="020B0604030504040204" pitchFamily="50" charset="-128"/>
                <a:ea typeface="Meiryo UI" panose="020B0604030504040204" pitchFamily="50" charset="-128"/>
                <a:cs typeface="ＭＳ 明朝" panose="02020609040205080304" pitchFamily="17" charset="-128"/>
              </a:rPr>
              <a:t>「</a:t>
            </a:r>
            <a:r>
              <a:rPr lang="ja-JP" altLang="ja-JP" sz="1292" dirty="0">
                <a:solidFill>
                  <a:srgbClr val="FF0000"/>
                </a:solidFill>
                <a:latin typeface="Meiryo UI" panose="020B0604030504040204" pitchFamily="50" charset="-128"/>
                <a:ea typeface="Meiryo UI" panose="020B0604030504040204" pitchFamily="50" charset="-128"/>
                <a:cs typeface="ＭＳ 明朝" panose="02020609040205080304" pitchFamily="17" charset="-128"/>
              </a:rPr>
              <a:t>連携先</a:t>
            </a:r>
            <a:r>
              <a:rPr lang="ja-JP" altLang="en-US" sz="1292" dirty="0">
                <a:solidFill>
                  <a:srgbClr val="FF0000"/>
                </a:solidFill>
                <a:latin typeface="Meiryo UI" panose="020B0604030504040204" pitchFamily="50" charset="-128"/>
                <a:ea typeface="Meiryo UI" panose="020B0604030504040204" pitchFamily="50" charset="-128"/>
                <a:cs typeface="ＭＳ 明朝" panose="02020609040205080304" pitchFamily="17" charset="-128"/>
              </a:rPr>
              <a:t>」</a:t>
            </a:r>
            <a:r>
              <a:rPr lang="ja-JP" altLang="ja-JP" sz="1292" dirty="0">
                <a:solidFill>
                  <a:srgbClr val="FF0000"/>
                </a:solidFill>
                <a:latin typeface="Meiryo UI" panose="020B0604030504040204" pitchFamily="50" charset="-128"/>
                <a:ea typeface="Meiryo UI" panose="020B0604030504040204" pitchFamily="50" charset="-128"/>
                <a:cs typeface="ＭＳ 明朝" panose="02020609040205080304" pitchFamily="17" charset="-128"/>
              </a:rPr>
              <a:t>及び</a:t>
            </a:r>
            <a:r>
              <a:rPr lang="ja-JP" altLang="en-US" sz="1292" dirty="0">
                <a:solidFill>
                  <a:srgbClr val="FF0000"/>
                </a:solidFill>
                <a:latin typeface="Meiryo UI" panose="020B0604030504040204" pitchFamily="50" charset="-128"/>
                <a:ea typeface="Meiryo UI" panose="020B0604030504040204" pitchFamily="50" charset="-128"/>
                <a:cs typeface="ＭＳ 明朝" panose="02020609040205080304" pitchFamily="17" charset="-128"/>
              </a:rPr>
              <a:t>「</a:t>
            </a:r>
            <a:r>
              <a:rPr lang="ja-JP" altLang="ja-JP" sz="1292" dirty="0">
                <a:solidFill>
                  <a:srgbClr val="FF0000"/>
                </a:solidFill>
                <a:latin typeface="Meiryo UI" panose="020B0604030504040204" pitchFamily="50" charset="-128"/>
                <a:ea typeface="Meiryo UI" panose="020B0604030504040204" pitchFamily="50" charset="-128"/>
                <a:cs typeface="ＭＳ 明朝" panose="02020609040205080304" pitchFamily="17" charset="-128"/>
              </a:rPr>
              <a:t>連携内容</a:t>
            </a:r>
            <a:r>
              <a:rPr lang="ja-JP" altLang="en-US" sz="1292" dirty="0">
                <a:solidFill>
                  <a:srgbClr val="FF0000"/>
                </a:solidFill>
                <a:latin typeface="Meiryo UI" panose="020B0604030504040204" pitchFamily="50" charset="-128"/>
                <a:ea typeface="Meiryo UI" panose="020B0604030504040204" pitchFamily="50" charset="-128"/>
                <a:cs typeface="ＭＳ 明朝" panose="02020609040205080304" pitchFamily="17" charset="-128"/>
              </a:rPr>
              <a:t>」</a:t>
            </a:r>
            <a:r>
              <a:rPr lang="ja-JP" altLang="ja-JP" sz="1292" dirty="0">
                <a:solidFill>
                  <a:srgbClr val="FF0000"/>
                </a:solidFill>
                <a:latin typeface="Meiryo UI" panose="020B0604030504040204" pitchFamily="50" charset="-128"/>
                <a:ea typeface="Meiryo UI" panose="020B0604030504040204" pitchFamily="50" charset="-128"/>
                <a:cs typeface="ＭＳ 明朝" panose="02020609040205080304" pitchFamily="17" charset="-128"/>
              </a:rPr>
              <a:t>については、該当するタスクについて記載してください</a:t>
            </a:r>
            <a:r>
              <a:rPr lang="ja-JP" altLang="en-US" sz="1292" dirty="0">
                <a:solidFill>
                  <a:srgbClr val="FF0000"/>
                </a:solidFill>
                <a:latin typeface="Meiryo UI" panose="020B0604030504040204" pitchFamily="50" charset="-128"/>
                <a:ea typeface="Meiryo UI" panose="020B0604030504040204" pitchFamily="50" charset="-128"/>
                <a:cs typeface="ＭＳ 明朝" panose="02020609040205080304" pitchFamily="17" charset="-128"/>
              </a:rPr>
              <a:t>。</a:t>
            </a:r>
            <a:endParaRPr lang="en-US" altLang="ja-JP" sz="1292"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8995249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95</TotalTime>
  <Words>561</Words>
  <Application>Microsoft Office PowerPoint</Application>
  <PresentationFormat>画面に合わせる (4:3)</PresentationFormat>
  <Paragraphs>113</Paragraphs>
  <Slides>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HGP創英角ｺﾞｼｯｸUB</vt:lpstr>
      <vt:lpstr>Meiryo UI</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TOPPAN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toppan</dc:creator>
  <cp:lastModifiedBy>凸版印刷</cp:lastModifiedBy>
  <cp:revision>3</cp:revision>
  <dcterms:created xsi:type="dcterms:W3CDTF">2023-03-30T10:16:28Z</dcterms:created>
  <dcterms:modified xsi:type="dcterms:W3CDTF">2024-03-06T06:38:18Z</dcterms:modified>
</cp:coreProperties>
</file>